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5"/>
  </p:notesMasterIdLst>
  <p:sldIdLst>
    <p:sldId id="256" r:id="rId2"/>
    <p:sldId id="300" r:id="rId3"/>
    <p:sldId id="313" r:id="rId4"/>
    <p:sldId id="301" r:id="rId5"/>
    <p:sldId id="259" r:id="rId6"/>
    <p:sldId id="274" r:id="rId7"/>
    <p:sldId id="268" r:id="rId8"/>
    <p:sldId id="310" r:id="rId9"/>
    <p:sldId id="307" r:id="rId10"/>
    <p:sldId id="258" r:id="rId11"/>
    <p:sldId id="257" r:id="rId12"/>
    <p:sldId id="303" r:id="rId13"/>
    <p:sldId id="302" r:id="rId14"/>
    <p:sldId id="306" r:id="rId15"/>
    <p:sldId id="262" r:id="rId16"/>
    <p:sldId id="273" r:id="rId17"/>
    <p:sldId id="295" r:id="rId18"/>
    <p:sldId id="264" r:id="rId19"/>
    <p:sldId id="265" r:id="rId20"/>
    <p:sldId id="266" r:id="rId21"/>
    <p:sldId id="282" r:id="rId22"/>
    <p:sldId id="296" r:id="rId23"/>
    <p:sldId id="275" r:id="rId24"/>
    <p:sldId id="276" r:id="rId25"/>
    <p:sldId id="277" r:id="rId26"/>
    <p:sldId id="283" r:id="rId27"/>
    <p:sldId id="297" r:id="rId28"/>
    <p:sldId id="279" r:id="rId29"/>
    <p:sldId id="280" r:id="rId30"/>
    <p:sldId id="298" r:id="rId31"/>
    <p:sldId id="294" r:id="rId32"/>
    <p:sldId id="284" r:id="rId33"/>
    <p:sldId id="286" r:id="rId34"/>
    <p:sldId id="281" r:id="rId35"/>
    <p:sldId id="287" r:id="rId36"/>
    <p:sldId id="290" r:id="rId37"/>
    <p:sldId id="270" r:id="rId38"/>
    <p:sldId id="292" r:id="rId39"/>
    <p:sldId id="311" r:id="rId40"/>
    <p:sldId id="278" r:id="rId41"/>
    <p:sldId id="299" r:id="rId42"/>
    <p:sldId id="285" r:id="rId43"/>
    <p:sldId id="312"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7" autoAdjust="0"/>
    <p:restoredTop sz="94789" autoAdjust="0"/>
  </p:normalViewPr>
  <p:slideViewPr>
    <p:cSldViewPr snapToGrid="0">
      <p:cViewPr varScale="1">
        <p:scale>
          <a:sx n="76" d="100"/>
          <a:sy n="76" d="100"/>
        </p:scale>
        <p:origin x="653" y="35"/>
      </p:cViewPr>
      <p:guideLst/>
    </p:cSldViewPr>
  </p:slideViewPr>
  <p:outlineViewPr>
    <p:cViewPr>
      <p:scale>
        <a:sx n="33" d="100"/>
        <a:sy n="33" d="100"/>
      </p:scale>
      <p:origin x="0" y="-1344"/>
    </p:cViewPr>
  </p:outlineViewPr>
  <p:notesTextViewPr>
    <p:cViewPr>
      <p:scale>
        <a:sx n="1" d="1"/>
        <a:sy n="1" d="1"/>
      </p:scale>
      <p:origin x="0" y="0"/>
    </p:cViewPr>
  </p:notesTextViewPr>
  <p:notesViewPr>
    <p:cSldViewPr snapToGrid="0">
      <p:cViewPr varScale="1">
        <p:scale>
          <a:sx n="60" d="100"/>
          <a:sy n="60" d="100"/>
        </p:scale>
        <p:origin x="2925" y="53"/>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8AC91A8-43E4-4BF5-9797-1CD3B68A9427}" type="datetimeFigureOut">
              <a:rPr lang="en-US" smtClean="0"/>
              <a:t>7/17/2018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E68287-73A4-4C40-8F3B-AC0773E7C984}" type="slidenum">
              <a:rPr lang="en-US" smtClean="0"/>
              <a:t>‹#›</a:t>
            </a:fld>
            <a:endParaRPr lang="en-US"/>
          </a:p>
        </p:txBody>
      </p:sp>
    </p:spTree>
    <p:extLst>
      <p:ext uri="{BB962C8B-B14F-4D97-AF65-F5344CB8AC3E}">
        <p14:creationId xmlns:p14="http://schemas.microsoft.com/office/powerpoint/2010/main" val="8561721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DE68287-73A4-4C40-8F3B-AC0773E7C984}" type="slidenum">
              <a:rPr lang="en-US" smtClean="0"/>
              <a:t>2</a:t>
            </a:fld>
            <a:endParaRPr lang="en-US"/>
          </a:p>
        </p:txBody>
      </p:sp>
    </p:spTree>
    <p:extLst>
      <p:ext uri="{BB962C8B-B14F-4D97-AF65-F5344CB8AC3E}">
        <p14:creationId xmlns:p14="http://schemas.microsoft.com/office/powerpoint/2010/main" val="40265160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Auto Bode: ABOL_12(0.1)	first sign of input dependence	</a:t>
            </a:r>
            <a:r>
              <a:rPr lang="en-US" dirty="0" err="1"/>
              <a:t>Mfile</a:t>
            </a:r>
            <a:r>
              <a:rPr lang="en-US" dirty="0"/>
              <a:t>: </a:t>
            </a:r>
            <a:r>
              <a:rPr lang="en-US" dirty="0" err="1"/>
              <a:t>Open_Loop_FA_WN_Compare.m</a:t>
            </a:r>
            <a:endParaRPr lang="en-US" dirty="0"/>
          </a:p>
        </p:txBody>
      </p:sp>
      <p:sp>
        <p:nvSpPr>
          <p:cNvPr id="4" name="Slide Number Placeholder 3"/>
          <p:cNvSpPr>
            <a:spLocks noGrp="1"/>
          </p:cNvSpPr>
          <p:nvPr>
            <p:ph type="sldNum" sz="quarter" idx="10"/>
          </p:nvPr>
        </p:nvSpPr>
        <p:spPr/>
        <p:txBody>
          <a:bodyPr/>
          <a:lstStyle/>
          <a:p>
            <a:fld id="{3DE68287-73A4-4C40-8F3B-AC0773E7C984}" type="slidenum">
              <a:rPr lang="en-US" smtClean="0"/>
              <a:t>27</a:t>
            </a:fld>
            <a:endParaRPr lang="en-US"/>
          </a:p>
        </p:txBody>
      </p:sp>
    </p:spTree>
    <p:extLst>
      <p:ext uri="{BB962C8B-B14F-4D97-AF65-F5344CB8AC3E}">
        <p14:creationId xmlns:p14="http://schemas.microsoft.com/office/powerpoint/2010/main" val="1976034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3DE68287-73A4-4C40-8F3B-AC0773E7C984}" type="slidenum">
              <a:rPr lang="en-US" smtClean="0"/>
              <a:t>28</a:t>
            </a:fld>
            <a:endParaRPr lang="en-US"/>
          </a:p>
        </p:txBody>
      </p:sp>
    </p:spTree>
    <p:extLst>
      <p:ext uri="{BB962C8B-B14F-4D97-AF65-F5344CB8AC3E}">
        <p14:creationId xmlns:p14="http://schemas.microsoft.com/office/powerpoint/2010/main" val="4533866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PRE-MOD baseline	WNCL_69(0.1) – 0.1 input	WNCL_11a(0.6) – 0.6 input	WNCL_70(1.5) – 1.5 input		</a:t>
            </a:r>
            <a:r>
              <a:rPr lang="en-US" dirty="0" err="1"/>
              <a:t>Mfile</a:t>
            </a:r>
            <a:r>
              <a:rPr lang="en-US" dirty="0"/>
              <a:t>: Closed_Loop_FA_WN_Compare3.m</a:t>
            </a:r>
          </a:p>
        </p:txBody>
      </p:sp>
      <p:sp>
        <p:nvSpPr>
          <p:cNvPr id="4" name="Slide Number Placeholder 3"/>
          <p:cNvSpPr>
            <a:spLocks noGrp="1"/>
          </p:cNvSpPr>
          <p:nvPr>
            <p:ph type="sldNum" sz="quarter" idx="10"/>
          </p:nvPr>
        </p:nvSpPr>
        <p:spPr/>
        <p:txBody>
          <a:bodyPr/>
          <a:lstStyle/>
          <a:p>
            <a:fld id="{3DE68287-73A4-4C40-8F3B-AC0773E7C984}" type="slidenum">
              <a:rPr lang="en-US" smtClean="0"/>
              <a:t>29</a:t>
            </a:fld>
            <a:endParaRPr lang="en-US"/>
          </a:p>
        </p:txBody>
      </p:sp>
    </p:spTree>
    <p:extLst>
      <p:ext uri="{BB962C8B-B14F-4D97-AF65-F5344CB8AC3E}">
        <p14:creationId xmlns:p14="http://schemas.microsoft.com/office/powerpoint/2010/main" val="4736081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WNCL_11a(0.6) – pre-mod	WNCL_32(0.6) – post-mod	</a:t>
            </a:r>
            <a:r>
              <a:rPr lang="en-US" dirty="0" err="1"/>
              <a:t>Mfile</a:t>
            </a:r>
            <a:r>
              <a:rPr lang="en-US" dirty="0"/>
              <a:t>: </a:t>
            </a:r>
            <a:r>
              <a:rPr lang="en-US" dirty="0" err="1"/>
              <a:t>Closed_Loop_FA_WN_Compare.m</a:t>
            </a:r>
            <a:endParaRPr lang="en-US" dirty="0"/>
          </a:p>
        </p:txBody>
      </p:sp>
      <p:sp>
        <p:nvSpPr>
          <p:cNvPr id="4" name="Slide Number Placeholder 3"/>
          <p:cNvSpPr>
            <a:spLocks noGrp="1"/>
          </p:cNvSpPr>
          <p:nvPr>
            <p:ph type="sldNum" sz="quarter" idx="10"/>
          </p:nvPr>
        </p:nvSpPr>
        <p:spPr/>
        <p:txBody>
          <a:bodyPr/>
          <a:lstStyle/>
          <a:p>
            <a:fld id="{3DE68287-73A4-4C40-8F3B-AC0773E7C984}" type="slidenum">
              <a:rPr lang="en-US" smtClean="0"/>
              <a:t>33</a:t>
            </a:fld>
            <a:endParaRPr lang="en-US"/>
          </a:p>
        </p:txBody>
      </p:sp>
    </p:spTree>
    <p:extLst>
      <p:ext uri="{BB962C8B-B14F-4D97-AF65-F5344CB8AC3E}">
        <p14:creationId xmlns:p14="http://schemas.microsoft.com/office/powerpoint/2010/main" val="3816813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WNCL_69(0.1) – pre-mod	WNCL_67(0.1) – post-mod	WNCL_70(1.5)	- pre-mod	WNCL_68(1.6)	- post-mod	</a:t>
            </a:r>
            <a:r>
              <a:rPr lang="en-US" dirty="0" err="1"/>
              <a:t>Mfile</a:t>
            </a:r>
            <a:r>
              <a:rPr lang="en-US" dirty="0"/>
              <a:t>: </a:t>
            </a:r>
            <a:r>
              <a:rPr lang="en-US" dirty="0" err="1"/>
              <a:t>Closed_Loop_FA_WN_Compare.m</a:t>
            </a:r>
            <a:endParaRPr lang="en-US" dirty="0"/>
          </a:p>
        </p:txBody>
      </p:sp>
      <p:sp>
        <p:nvSpPr>
          <p:cNvPr id="4" name="Slide Number Placeholder 3"/>
          <p:cNvSpPr>
            <a:spLocks noGrp="1"/>
          </p:cNvSpPr>
          <p:nvPr>
            <p:ph type="sldNum" sz="quarter" idx="10"/>
          </p:nvPr>
        </p:nvSpPr>
        <p:spPr/>
        <p:txBody>
          <a:bodyPr/>
          <a:lstStyle/>
          <a:p>
            <a:fld id="{3DE68287-73A4-4C40-8F3B-AC0773E7C984}" type="slidenum">
              <a:rPr lang="en-US" smtClean="0"/>
              <a:t>34</a:t>
            </a:fld>
            <a:endParaRPr lang="en-US"/>
          </a:p>
        </p:txBody>
      </p:sp>
    </p:spTree>
    <p:extLst>
      <p:ext uri="{BB962C8B-B14F-4D97-AF65-F5344CB8AC3E}">
        <p14:creationId xmlns:p14="http://schemas.microsoft.com/office/powerpoint/2010/main" val="3613683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ABCL_9 Series from 0.1 to 4nA input	WNCL_32(0.6) – 0.6 Input	</a:t>
            </a:r>
            <a:r>
              <a:rPr lang="en-US" dirty="0" err="1"/>
              <a:t>Mfile</a:t>
            </a:r>
            <a:r>
              <a:rPr lang="en-US" dirty="0"/>
              <a:t>: </a:t>
            </a:r>
            <a:r>
              <a:rPr lang="en-US" dirty="0" err="1"/>
              <a:t>Closed_Loop_Batch_Bodes.m</a:t>
            </a:r>
            <a:endParaRPr lang="en-US" dirty="0"/>
          </a:p>
        </p:txBody>
      </p:sp>
      <p:sp>
        <p:nvSpPr>
          <p:cNvPr id="4" name="Slide Number Placeholder 3"/>
          <p:cNvSpPr>
            <a:spLocks noGrp="1"/>
          </p:cNvSpPr>
          <p:nvPr>
            <p:ph type="sldNum" sz="quarter" idx="10"/>
          </p:nvPr>
        </p:nvSpPr>
        <p:spPr/>
        <p:txBody>
          <a:bodyPr/>
          <a:lstStyle/>
          <a:p>
            <a:fld id="{3DE68287-73A4-4C40-8F3B-AC0773E7C984}" type="slidenum">
              <a:rPr lang="en-US" smtClean="0"/>
              <a:t>35</a:t>
            </a:fld>
            <a:endParaRPr lang="en-US"/>
          </a:p>
        </p:txBody>
      </p:sp>
    </p:spTree>
    <p:extLst>
      <p:ext uri="{BB962C8B-B14F-4D97-AF65-F5344CB8AC3E}">
        <p14:creationId xmlns:p14="http://schemas.microsoft.com/office/powerpoint/2010/main" val="31934279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ABCL_9 Series from 0.1 to 4nA input	</a:t>
            </a:r>
            <a:r>
              <a:rPr lang="en-US" dirty="0" err="1"/>
              <a:t>Mfile</a:t>
            </a:r>
            <a:r>
              <a:rPr lang="en-US" dirty="0"/>
              <a:t>: </a:t>
            </a:r>
            <a:r>
              <a:rPr lang="en-US" dirty="0" err="1"/>
              <a:t>Closed_Loop_Batch_Bodes.m</a:t>
            </a:r>
            <a:r>
              <a:rPr lang="en-US" dirty="0"/>
              <a:t>	Each frequency (and input amplitude) are acted upon by a unique controller with unique gains, not one gain that fits the whole range.  have the least gain when error is high and we need it most (would cause error term to yet increase more, contribute to instability and sharper peak), have the most gain when error is low and we need it least – contributes to high gains in low frequency range</a:t>
            </a:r>
          </a:p>
        </p:txBody>
      </p:sp>
      <p:sp>
        <p:nvSpPr>
          <p:cNvPr id="4" name="Slide Number Placeholder 3"/>
          <p:cNvSpPr>
            <a:spLocks noGrp="1"/>
          </p:cNvSpPr>
          <p:nvPr>
            <p:ph type="sldNum" sz="quarter" idx="10"/>
          </p:nvPr>
        </p:nvSpPr>
        <p:spPr/>
        <p:txBody>
          <a:bodyPr/>
          <a:lstStyle/>
          <a:p>
            <a:fld id="{3DE68287-73A4-4C40-8F3B-AC0773E7C984}" type="slidenum">
              <a:rPr lang="en-US" smtClean="0"/>
              <a:t>36</a:t>
            </a:fld>
            <a:endParaRPr lang="en-US"/>
          </a:p>
        </p:txBody>
      </p:sp>
    </p:spTree>
    <p:extLst>
      <p:ext uri="{BB962C8B-B14F-4D97-AF65-F5344CB8AC3E}">
        <p14:creationId xmlns:p14="http://schemas.microsoft.com/office/powerpoint/2010/main" val="13745294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Auto Bode: ABOL_12(0.1)	first sign of input dependence	</a:t>
            </a:r>
            <a:r>
              <a:rPr lang="en-US" dirty="0" err="1"/>
              <a:t>Mfile</a:t>
            </a:r>
            <a:r>
              <a:rPr lang="en-US" dirty="0"/>
              <a:t>: </a:t>
            </a:r>
            <a:r>
              <a:rPr lang="en-US" dirty="0" err="1"/>
              <a:t>Open_Loop_FA_WN_Compare.m</a:t>
            </a:r>
            <a:r>
              <a:rPr lang="en-US" dirty="0"/>
              <a:t>	Excel: Standard </a:t>
            </a:r>
            <a:r>
              <a:rPr lang="en-US" dirty="0" err="1"/>
              <a:t>Deviatons</a:t>
            </a:r>
            <a:r>
              <a:rPr lang="en-US" dirty="0"/>
              <a:t> Comparison.xlsx</a:t>
            </a:r>
          </a:p>
        </p:txBody>
      </p:sp>
      <p:sp>
        <p:nvSpPr>
          <p:cNvPr id="4" name="Slide Number Placeholder 3"/>
          <p:cNvSpPr>
            <a:spLocks noGrp="1"/>
          </p:cNvSpPr>
          <p:nvPr>
            <p:ph type="sldNum" sz="quarter" idx="10"/>
          </p:nvPr>
        </p:nvSpPr>
        <p:spPr/>
        <p:txBody>
          <a:bodyPr/>
          <a:lstStyle/>
          <a:p>
            <a:fld id="{3DE68287-73A4-4C40-8F3B-AC0773E7C984}" type="slidenum">
              <a:rPr lang="en-US" smtClean="0"/>
              <a:t>38</a:t>
            </a:fld>
            <a:endParaRPr lang="en-US"/>
          </a:p>
        </p:txBody>
      </p:sp>
    </p:spTree>
    <p:extLst>
      <p:ext uri="{BB962C8B-B14F-4D97-AF65-F5344CB8AC3E}">
        <p14:creationId xmlns:p14="http://schemas.microsoft.com/office/powerpoint/2010/main" val="41311431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Auto Bode: ABOL_12(0.1)	first sign of input dependence	</a:t>
            </a:r>
            <a:r>
              <a:rPr lang="en-US" dirty="0" err="1"/>
              <a:t>Mfile</a:t>
            </a:r>
            <a:r>
              <a:rPr lang="en-US" dirty="0"/>
              <a:t>: </a:t>
            </a:r>
            <a:r>
              <a:rPr lang="en-US" dirty="0" err="1"/>
              <a:t>Open_Loop_FA_WN_Compare.m</a:t>
            </a:r>
            <a:r>
              <a:rPr lang="en-US" dirty="0"/>
              <a:t>	Excel: Standard </a:t>
            </a:r>
            <a:r>
              <a:rPr lang="en-US" dirty="0" err="1"/>
              <a:t>Deviatons</a:t>
            </a:r>
            <a:r>
              <a:rPr lang="en-US" dirty="0"/>
              <a:t> Comparison.xlsx</a:t>
            </a:r>
          </a:p>
        </p:txBody>
      </p:sp>
      <p:sp>
        <p:nvSpPr>
          <p:cNvPr id="4" name="Slide Number Placeholder 3"/>
          <p:cNvSpPr>
            <a:spLocks noGrp="1"/>
          </p:cNvSpPr>
          <p:nvPr>
            <p:ph type="sldNum" sz="quarter" idx="10"/>
          </p:nvPr>
        </p:nvSpPr>
        <p:spPr/>
        <p:txBody>
          <a:bodyPr/>
          <a:lstStyle/>
          <a:p>
            <a:fld id="{3DE68287-73A4-4C40-8F3B-AC0773E7C984}" type="slidenum">
              <a:rPr lang="en-US" smtClean="0"/>
              <a:t>39</a:t>
            </a:fld>
            <a:endParaRPr lang="en-US"/>
          </a:p>
        </p:txBody>
      </p:sp>
    </p:spTree>
    <p:extLst>
      <p:ext uri="{BB962C8B-B14F-4D97-AF65-F5344CB8AC3E}">
        <p14:creationId xmlns:p14="http://schemas.microsoft.com/office/powerpoint/2010/main" val="8627607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WNCL_32(0.6) – post-mod baseline	WNCL_36(0.6) – post-mod Inertia 53% (-40,-40)	WNCL_35(0.6)	- post-mod Inertia 152% (+40,+40)	</a:t>
            </a:r>
            <a:r>
              <a:rPr lang="en-US" dirty="0" err="1"/>
              <a:t>Mfile</a:t>
            </a:r>
            <a:r>
              <a:rPr lang="en-US" dirty="0"/>
              <a:t>: </a:t>
            </a:r>
            <a:r>
              <a:rPr lang="en-US" dirty="0" err="1"/>
              <a:t>Closed_Loop_FA_WN_Compare.m</a:t>
            </a:r>
            <a:endParaRPr lang="en-US" dirty="0"/>
          </a:p>
        </p:txBody>
      </p:sp>
      <p:sp>
        <p:nvSpPr>
          <p:cNvPr id="4" name="Slide Number Placeholder 3"/>
          <p:cNvSpPr>
            <a:spLocks noGrp="1"/>
          </p:cNvSpPr>
          <p:nvPr>
            <p:ph type="sldNum" sz="quarter" idx="10"/>
          </p:nvPr>
        </p:nvSpPr>
        <p:spPr/>
        <p:txBody>
          <a:bodyPr/>
          <a:lstStyle/>
          <a:p>
            <a:fld id="{3DE68287-73A4-4C40-8F3B-AC0773E7C984}" type="slidenum">
              <a:rPr lang="en-US" smtClean="0"/>
              <a:t>41</a:t>
            </a:fld>
            <a:endParaRPr lang="en-US"/>
          </a:p>
        </p:txBody>
      </p:sp>
    </p:spTree>
    <p:extLst>
      <p:ext uri="{BB962C8B-B14F-4D97-AF65-F5344CB8AC3E}">
        <p14:creationId xmlns:p14="http://schemas.microsoft.com/office/powerpoint/2010/main" val="784100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credit: http://biomech.media.mit.edu/portfolio_page/cseaknee/	https://www.bostondynamics.com/bigdog</a:t>
            </a:r>
          </a:p>
        </p:txBody>
      </p:sp>
      <p:sp>
        <p:nvSpPr>
          <p:cNvPr id="4" name="Slide Number Placeholder 3"/>
          <p:cNvSpPr>
            <a:spLocks noGrp="1"/>
          </p:cNvSpPr>
          <p:nvPr>
            <p:ph type="sldNum" sz="quarter" idx="10"/>
          </p:nvPr>
        </p:nvSpPr>
        <p:spPr/>
        <p:txBody>
          <a:bodyPr/>
          <a:lstStyle/>
          <a:p>
            <a:fld id="{3DE68287-73A4-4C40-8F3B-AC0773E7C984}" type="slidenum">
              <a:rPr lang="en-US" smtClean="0"/>
              <a:t>3</a:t>
            </a:fld>
            <a:endParaRPr lang="en-US"/>
          </a:p>
        </p:txBody>
      </p:sp>
    </p:spTree>
    <p:extLst>
      <p:ext uri="{BB962C8B-B14F-4D97-AF65-F5344CB8AC3E}">
        <p14:creationId xmlns:p14="http://schemas.microsoft.com/office/powerpoint/2010/main" val="368162618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WNCL_11a(0.6) – pre-mod	WNCL_32(0.6)	- post-mod	</a:t>
            </a:r>
            <a:r>
              <a:rPr lang="en-US" dirty="0" err="1"/>
              <a:t>Mfile</a:t>
            </a:r>
            <a:r>
              <a:rPr lang="en-US" dirty="0"/>
              <a:t>:</a:t>
            </a:r>
          </a:p>
        </p:txBody>
      </p:sp>
      <p:sp>
        <p:nvSpPr>
          <p:cNvPr id="4" name="Slide Number Placeholder 3"/>
          <p:cNvSpPr>
            <a:spLocks noGrp="1"/>
          </p:cNvSpPr>
          <p:nvPr>
            <p:ph type="sldNum" sz="quarter" idx="10"/>
          </p:nvPr>
        </p:nvSpPr>
        <p:spPr/>
        <p:txBody>
          <a:bodyPr/>
          <a:lstStyle/>
          <a:p>
            <a:fld id="{3DE68287-73A4-4C40-8F3B-AC0773E7C984}" type="slidenum">
              <a:rPr lang="en-US" smtClean="0"/>
              <a:t>42</a:t>
            </a:fld>
            <a:endParaRPr lang="en-US"/>
          </a:p>
        </p:txBody>
      </p:sp>
    </p:spTree>
    <p:extLst>
      <p:ext uri="{BB962C8B-B14F-4D97-AF65-F5344CB8AC3E}">
        <p14:creationId xmlns:p14="http://schemas.microsoft.com/office/powerpoint/2010/main" val="29946092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http://dfc.com/keep-calm-and-use-your-neurons-deep-breathing-and-the-human-brain/</a:t>
            </a:r>
          </a:p>
        </p:txBody>
      </p:sp>
      <p:sp>
        <p:nvSpPr>
          <p:cNvPr id="4" name="Slide Number Placeholder 3"/>
          <p:cNvSpPr>
            <a:spLocks noGrp="1"/>
          </p:cNvSpPr>
          <p:nvPr>
            <p:ph type="sldNum" sz="quarter" idx="10"/>
          </p:nvPr>
        </p:nvSpPr>
        <p:spPr/>
        <p:txBody>
          <a:bodyPr/>
          <a:lstStyle/>
          <a:p>
            <a:fld id="{3DE68287-73A4-4C40-8F3B-AC0773E7C984}" type="slidenum">
              <a:rPr lang="en-US" smtClean="0"/>
              <a:t>43</a:t>
            </a:fld>
            <a:endParaRPr lang="en-US"/>
          </a:p>
        </p:txBody>
      </p:sp>
    </p:spTree>
    <p:extLst>
      <p:ext uri="{BB962C8B-B14F-4D97-AF65-F5344CB8AC3E}">
        <p14:creationId xmlns:p14="http://schemas.microsoft.com/office/powerpoint/2010/main" val="31710022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ABOL_11(0.8) base standard deviation	ABCL_9(4) used closed loop to show low </a:t>
            </a:r>
            <a:r>
              <a:rPr lang="en-US" dirty="0" err="1"/>
              <a:t>freq</a:t>
            </a:r>
            <a:r>
              <a:rPr lang="en-US" dirty="0"/>
              <a:t> higher </a:t>
            </a:r>
            <a:r>
              <a:rPr lang="en-US" dirty="0" err="1"/>
              <a:t>freq</a:t>
            </a:r>
            <a:r>
              <a:rPr lang="en-US" dirty="0"/>
              <a:t> noise that is lost in AB method</a:t>
            </a:r>
          </a:p>
        </p:txBody>
      </p:sp>
      <p:sp>
        <p:nvSpPr>
          <p:cNvPr id="4" name="Slide Number Placeholder 3"/>
          <p:cNvSpPr>
            <a:spLocks noGrp="1"/>
          </p:cNvSpPr>
          <p:nvPr>
            <p:ph type="sldNum" sz="quarter" idx="10"/>
          </p:nvPr>
        </p:nvSpPr>
        <p:spPr/>
        <p:txBody>
          <a:bodyPr/>
          <a:lstStyle/>
          <a:p>
            <a:fld id="{3DE68287-73A4-4C40-8F3B-AC0773E7C984}" type="slidenum">
              <a:rPr lang="en-US" smtClean="0"/>
              <a:t>15</a:t>
            </a:fld>
            <a:endParaRPr lang="en-US"/>
          </a:p>
        </p:txBody>
      </p:sp>
    </p:spTree>
    <p:extLst>
      <p:ext uri="{BB962C8B-B14F-4D97-AF65-F5344CB8AC3E}">
        <p14:creationId xmlns:p14="http://schemas.microsoft.com/office/powerpoint/2010/main" val="42398773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WNOL_61(0.2) base settings</a:t>
            </a:r>
          </a:p>
        </p:txBody>
      </p:sp>
      <p:sp>
        <p:nvSpPr>
          <p:cNvPr id="4" name="Slide Number Placeholder 3"/>
          <p:cNvSpPr>
            <a:spLocks noGrp="1"/>
          </p:cNvSpPr>
          <p:nvPr>
            <p:ph type="sldNum" sz="quarter" idx="10"/>
          </p:nvPr>
        </p:nvSpPr>
        <p:spPr/>
        <p:txBody>
          <a:bodyPr/>
          <a:lstStyle/>
          <a:p>
            <a:fld id="{3DE68287-73A4-4C40-8F3B-AC0773E7C984}" type="slidenum">
              <a:rPr lang="en-US" smtClean="0"/>
              <a:t>16</a:t>
            </a:fld>
            <a:endParaRPr lang="en-US"/>
          </a:p>
        </p:txBody>
      </p:sp>
    </p:spTree>
    <p:extLst>
      <p:ext uri="{BB962C8B-B14F-4D97-AF65-F5344CB8AC3E}">
        <p14:creationId xmlns:p14="http://schemas.microsoft.com/office/powerpoint/2010/main" val="18087422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ABOL_10 input 0.1 &amp; 4nA (has AB std dev)	WNOL_5(0.5)	          </a:t>
            </a:r>
            <a:r>
              <a:rPr lang="en-US" dirty="0" err="1"/>
              <a:t>Mfile</a:t>
            </a:r>
            <a:r>
              <a:rPr lang="en-US" dirty="0"/>
              <a:t> for figs: </a:t>
            </a:r>
            <a:r>
              <a:rPr lang="en-US" dirty="0" err="1"/>
              <a:t>Open_Loop_</a:t>
            </a:r>
            <a:r>
              <a:rPr lang="en-US" err="1"/>
              <a:t>FA</a:t>
            </a:r>
            <a:r>
              <a:rPr lang="en-US"/>
              <a:t>_WN_AB</a:t>
            </a:r>
            <a:r>
              <a:rPr lang="en-US" dirty="0" err="1"/>
              <a:t>_Compare.m</a:t>
            </a:r>
            <a:r>
              <a:rPr lang="en-US" dirty="0"/>
              <a:t>	</a:t>
            </a:r>
            <a:r>
              <a:rPr lang="en-US" dirty="0" err="1"/>
              <a:t>Mfile</a:t>
            </a:r>
            <a:r>
              <a:rPr lang="en-US" dirty="0"/>
              <a:t> for Data Collection: </a:t>
            </a:r>
            <a:r>
              <a:rPr lang="en-US" dirty="0" err="1"/>
              <a:t>Open_Loop_whiteNoise_ErrorAssessment.m</a:t>
            </a:r>
            <a:endParaRPr lang="en-US" dirty="0"/>
          </a:p>
        </p:txBody>
      </p:sp>
      <p:sp>
        <p:nvSpPr>
          <p:cNvPr id="4" name="Slide Number Placeholder 3"/>
          <p:cNvSpPr>
            <a:spLocks noGrp="1"/>
          </p:cNvSpPr>
          <p:nvPr>
            <p:ph type="sldNum" sz="quarter" idx="10"/>
          </p:nvPr>
        </p:nvSpPr>
        <p:spPr/>
        <p:txBody>
          <a:bodyPr/>
          <a:lstStyle/>
          <a:p>
            <a:fld id="{3DE68287-73A4-4C40-8F3B-AC0773E7C984}" type="slidenum">
              <a:rPr lang="en-US" smtClean="0"/>
              <a:t>21</a:t>
            </a:fld>
            <a:endParaRPr lang="en-US"/>
          </a:p>
        </p:txBody>
      </p:sp>
    </p:spTree>
    <p:extLst>
      <p:ext uri="{BB962C8B-B14F-4D97-AF65-F5344CB8AC3E}">
        <p14:creationId xmlns:p14="http://schemas.microsoft.com/office/powerpoint/2010/main" val="41065020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Run a – WNOL_64(0.2)	Run b – WNOL_66(1.5)	Auto Bode: ABOL_12(0.1)	(tried input mean of 3nA, but </a:t>
            </a:r>
            <a:r>
              <a:rPr lang="en-US" dirty="0" err="1"/>
              <a:t>Kd</a:t>
            </a:r>
            <a:r>
              <a:rPr lang="en-US" dirty="0"/>
              <a:t> circuit was unstable)	</a:t>
            </a:r>
            <a:r>
              <a:rPr lang="en-US" dirty="0" err="1"/>
              <a:t>Mfile</a:t>
            </a:r>
            <a:r>
              <a:rPr lang="en-US" dirty="0"/>
              <a:t>: </a:t>
            </a:r>
            <a:r>
              <a:rPr lang="en-US" dirty="0" err="1"/>
              <a:t>Open_Loop_FA_WN_Compare.m</a:t>
            </a:r>
            <a:endParaRPr lang="en-US" dirty="0"/>
          </a:p>
        </p:txBody>
      </p:sp>
      <p:sp>
        <p:nvSpPr>
          <p:cNvPr id="4" name="Slide Number Placeholder 3"/>
          <p:cNvSpPr>
            <a:spLocks noGrp="1"/>
          </p:cNvSpPr>
          <p:nvPr>
            <p:ph type="sldNum" sz="quarter" idx="10"/>
          </p:nvPr>
        </p:nvSpPr>
        <p:spPr/>
        <p:txBody>
          <a:bodyPr/>
          <a:lstStyle/>
          <a:p>
            <a:fld id="{3DE68287-73A4-4C40-8F3B-AC0773E7C984}" type="slidenum">
              <a:rPr lang="en-US" smtClean="0"/>
              <a:t>23</a:t>
            </a:fld>
            <a:endParaRPr lang="en-US"/>
          </a:p>
        </p:txBody>
      </p:sp>
    </p:spTree>
    <p:extLst>
      <p:ext uri="{BB962C8B-B14F-4D97-AF65-F5344CB8AC3E}">
        <p14:creationId xmlns:p14="http://schemas.microsoft.com/office/powerpoint/2010/main" val="7162422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Run a – WNOL_64(0.2)	Run b – WNOL_66(1.5)	Auto Bode: ABOL_12 Series (0.1 ,0.8, 4)	first sign of input dependence	</a:t>
            </a:r>
            <a:r>
              <a:rPr lang="en-US" dirty="0" err="1"/>
              <a:t>Mfile</a:t>
            </a:r>
            <a:r>
              <a:rPr lang="en-US" dirty="0"/>
              <a:t>: </a:t>
            </a:r>
            <a:r>
              <a:rPr lang="en-US" dirty="0" err="1"/>
              <a:t>Open_Loop_FA_WN_Compare.m</a:t>
            </a:r>
            <a:endParaRPr lang="en-US" dirty="0"/>
          </a:p>
        </p:txBody>
      </p:sp>
      <p:sp>
        <p:nvSpPr>
          <p:cNvPr id="4" name="Slide Number Placeholder 3"/>
          <p:cNvSpPr>
            <a:spLocks noGrp="1"/>
          </p:cNvSpPr>
          <p:nvPr>
            <p:ph type="sldNum" sz="quarter" idx="10"/>
          </p:nvPr>
        </p:nvSpPr>
        <p:spPr/>
        <p:txBody>
          <a:bodyPr/>
          <a:lstStyle/>
          <a:p>
            <a:fld id="{3DE68287-73A4-4C40-8F3B-AC0773E7C984}" type="slidenum">
              <a:rPr lang="en-US" smtClean="0"/>
              <a:t>24</a:t>
            </a:fld>
            <a:endParaRPr lang="en-US"/>
          </a:p>
        </p:txBody>
      </p:sp>
    </p:spTree>
    <p:extLst>
      <p:ext uri="{BB962C8B-B14F-4D97-AF65-F5344CB8AC3E}">
        <p14:creationId xmlns:p14="http://schemas.microsoft.com/office/powerpoint/2010/main" val="32375350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Auto Bode: ABOL_12(0.1)	first sign of input dependence	</a:t>
            </a:r>
            <a:r>
              <a:rPr lang="en-US" dirty="0" err="1"/>
              <a:t>Mfile</a:t>
            </a:r>
            <a:r>
              <a:rPr lang="en-US" dirty="0"/>
              <a:t>: </a:t>
            </a:r>
            <a:r>
              <a:rPr lang="en-US" dirty="0" err="1"/>
              <a:t>Open_Loop_FA_WN_Compare.m</a:t>
            </a:r>
            <a:endParaRPr lang="en-US" dirty="0"/>
          </a:p>
        </p:txBody>
      </p:sp>
      <p:sp>
        <p:nvSpPr>
          <p:cNvPr id="4" name="Slide Number Placeholder 3"/>
          <p:cNvSpPr>
            <a:spLocks noGrp="1"/>
          </p:cNvSpPr>
          <p:nvPr>
            <p:ph type="sldNum" sz="quarter" idx="10"/>
          </p:nvPr>
        </p:nvSpPr>
        <p:spPr/>
        <p:txBody>
          <a:bodyPr/>
          <a:lstStyle/>
          <a:p>
            <a:fld id="{3DE68287-73A4-4C40-8F3B-AC0773E7C984}" type="slidenum">
              <a:rPr lang="en-US" smtClean="0"/>
              <a:t>25</a:t>
            </a:fld>
            <a:endParaRPr lang="en-US"/>
          </a:p>
        </p:txBody>
      </p:sp>
    </p:spTree>
    <p:extLst>
      <p:ext uri="{BB962C8B-B14F-4D97-AF65-F5344CB8AC3E}">
        <p14:creationId xmlns:p14="http://schemas.microsoft.com/office/powerpoint/2010/main" val="4295441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Auto Bode: ABOL_12(0.1)	first sign of input dependence	</a:t>
            </a:r>
            <a:r>
              <a:rPr lang="en-US" dirty="0" err="1"/>
              <a:t>Mfile</a:t>
            </a:r>
            <a:r>
              <a:rPr lang="en-US" dirty="0"/>
              <a:t>: </a:t>
            </a:r>
            <a:r>
              <a:rPr lang="en-US" dirty="0" err="1"/>
              <a:t>Open_Loop_FA_WN_Compare.m</a:t>
            </a:r>
            <a:endParaRPr lang="en-US" dirty="0"/>
          </a:p>
        </p:txBody>
      </p:sp>
      <p:sp>
        <p:nvSpPr>
          <p:cNvPr id="4" name="Slide Number Placeholder 3"/>
          <p:cNvSpPr>
            <a:spLocks noGrp="1"/>
          </p:cNvSpPr>
          <p:nvPr>
            <p:ph type="sldNum" sz="quarter" idx="10"/>
          </p:nvPr>
        </p:nvSpPr>
        <p:spPr/>
        <p:txBody>
          <a:bodyPr/>
          <a:lstStyle/>
          <a:p>
            <a:fld id="{3DE68287-73A4-4C40-8F3B-AC0773E7C984}" type="slidenum">
              <a:rPr lang="en-US" smtClean="0"/>
              <a:t>26</a:t>
            </a:fld>
            <a:endParaRPr lang="en-US"/>
          </a:p>
        </p:txBody>
      </p:sp>
    </p:spTree>
    <p:extLst>
      <p:ext uri="{BB962C8B-B14F-4D97-AF65-F5344CB8AC3E}">
        <p14:creationId xmlns:p14="http://schemas.microsoft.com/office/powerpoint/2010/main" val="2368334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B705E5-8147-417E-9F16-1934E6AAA80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21788B1-9286-40CF-9BE6-995479DCCE5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D83EDFC-1970-4D04-A520-D2CAB264A050}"/>
              </a:ext>
            </a:extLst>
          </p:cNvPr>
          <p:cNvSpPr>
            <a:spLocks noGrp="1"/>
          </p:cNvSpPr>
          <p:nvPr>
            <p:ph type="dt" sz="half" idx="10"/>
          </p:nvPr>
        </p:nvSpPr>
        <p:spPr/>
        <p:txBody>
          <a:bodyPr/>
          <a:lstStyle/>
          <a:p>
            <a:fld id="{9423FB1A-DDD0-4BDE-9B9A-1874C32C1DAF}" type="datetimeFigureOut">
              <a:rPr lang="en-US" smtClean="0"/>
              <a:t>7/17/2018</a:t>
            </a:fld>
            <a:endParaRPr lang="en-US"/>
          </a:p>
        </p:txBody>
      </p:sp>
      <p:sp>
        <p:nvSpPr>
          <p:cNvPr id="5" name="Footer Placeholder 4">
            <a:extLst>
              <a:ext uri="{FF2B5EF4-FFF2-40B4-BE49-F238E27FC236}">
                <a16:creationId xmlns:a16="http://schemas.microsoft.com/office/drawing/2014/main" id="{31BABA9D-5088-48B4-B2C3-0BDFD70818C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5F4D01F-B421-439A-B87F-4868FBAE3CD0}"/>
              </a:ext>
            </a:extLst>
          </p:cNvPr>
          <p:cNvSpPr>
            <a:spLocks noGrp="1"/>
          </p:cNvSpPr>
          <p:nvPr>
            <p:ph type="sldNum" sz="quarter" idx="12"/>
          </p:nvPr>
        </p:nvSpPr>
        <p:spPr/>
        <p:txBody>
          <a:bodyPr/>
          <a:lstStyle/>
          <a:p>
            <a:fld id="{D432C55A-C75E-4C36-9297-D755BF1681DB}" type="slidenum">
              <a:rPr lang="en-US" smtClean="0"/>
              <a:t>‹#›</a:t>
            </a:fld>
            <a:endParaRPr lang="en-US"/>
          </a:p>
        </p:txBody>
      </p:sp>
    </p:spTree>
    <p:extLst>
      <p:ext uri="{BB962C8B-B14F-4D97-AF65-F5344CB8AC3E}">
        <p14:creationId xmlns:p14="http://schemas.microsoft.com/office/powerpoint/2010/main" val="466864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BB2072-5603-4054-B5EE-125FB373EAE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A6BF459-BF6F-46D0-9CBB-26641652EA17}"/>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F0E660B-4B4E-40A2-BAE4-0CE2262A85BC}"/>
              </a:ext>
            </a:extLst>
          </p:cNvPr>
          <p:cNvSpPr>
            <a:spLocks noGrp="1"/>
          </p:cNvSpPr>
          <p:nvPr>
            <p:ph type="dt" sz="half" idx="10"/>
          </p:nvPr>
        </p:nvSpPr>
        <p:spPr/>
        <p:txBody>
          <a:bodyPr/>
          <a:lstStyle/>
          <a:p>
            <a:fld id="{9423FB1A-DDD0-4BDE-9B9A-1874C32C1DAF}" type="datetimeFigureOut">
              <a:rPr lang="en-US" smtClean="0"/>
              <a:t>7/17/2018</a:t>
            </a:fld>
            <a:endParaRPr lang="en-US"/>
          </a:p>
        </p:txBody>
      </p:sp>
      <p:sp>
        <p:nvSpPr>
          <p:cNvPr id="5" name="Footer Placeholder 4">
            <a:extLst>
              <a:ext uri="{FF2B5EF4-FFF2-40B4-BE49-F238E27FC236}">
                <a16:creationId xmlns:a16="http://schemas.microsoft.com/office/drawing/2014/main" id="{E00C60CE-55C0-41C1-B2F9-F7FF7CF5260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6F12F24-608B-43F9-BFCE-7495852F9BB0}"/>
              </a:ext>
            </a:extLst>
          </p:cNvPr>
          <p:cNvSpPr>
            <a:spLocks noGrp="1"/>
          </p:cNvSpPr>
          <p:nvPr>
            <p:ph type="sldNum" sz="quarter" idx="12"/>
          </p:nvPr>
        </p:nvSpPr>
        <p:spPr/>
        <p:txBody>
          <a:bodyPr/>
          <a:lstStyle/>
          <a:p>
            <a:fld id="{D432C55A-C75E-4C36-9297-D755BF1681DB}" type="slidenum">
              <a:rPr lang="en-US" smtClean="0"/>
              <a:t>‹#›</a:t>
            </a:fld>
            <a:endParaRPr lang="en-US"/>
          </a:p>
        </p:txBody>
      </p:sp>
    </p:spTree>
    <p:extLst>
      <p:ext uri="{BB962C8B-B14F-4D97-AF65-F5344CB8AC3E}">
        <p14:creationId xmlns:p14="http://schemas.microsoft.com/office/powerpoint/2010/main" val="12693482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CE85D4B-7F5E-491A-855E-568E680F8F0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018FE74-72CA-4593-B50D-A62FE9EF0A12}"/>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A7AB95D-9875-45A4-AC54-F5AEE16C39A4}"/>
              </a:ext>
            </a:extLst>
          </p:cNvPr>
          <p:cNvSpPr>
            <a:spLocks noGrp="1"/>
          </p:cNvSpPr>
          <p:nvPr>
            <p:ph type="dt" sz="half" idx="10"/>
          </p:nvPr>
        </p:nvSpPr>
        <p:spPr/>
        <p:txBody>
          <a:bodyPr/>
          <a:lstStyle/>
          <a:p>
            <a:fld id="{9423FB1A-DDD0-4BDE-9B9A-1874C32C1DAF}" type="datetimeFigureOut">
              <a:rPr lang="en-US" smtClean="0"/>
              <a:t>7/17/2018</a:t>
            </a:fld>
            <a:endParaRPr lang="en-US"/>
          </a:p>
        </p:txBody>
      </p:sp>
      <p:sp>
        <p:nvSpPr>
          <p:cNvPr id="5" name="Footer Placeholder 4">
            <a:extLst>
              <a:ext uri="{FF2B5EF4-FFF2-40B4-BE49-F238E27FC236}">
                <a16:creationId xmlns:a16="http://schemas.microsoft.com/office/drawing/2014/main" id="{14A3E664-5D59-42A1-8260-FD4E4B3825F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19A123D-2DF9-4EC8-B97A-1BB6E16F5FFE}"/>
              </a:ext>
            </a:extLst>
          </p:cNvPr>
          <p:cNvSpPr>
            <a:spLocks noGrp="1"/>
          </p:cNvSpPr>
          <p:nvPr>
            <p:ph type="sldNum" sz="quarter" idx="12"/>
          </p:nvPr>
        </p:nvSpPr>
        <p:spPr/>
        <p:txBody>
          <a:bodyPr/>
          <a:lstStyle/>
          <a:p>
            <a:fld id="{D432C55A-C75E-4C36-9297-D755BF1681DB}" type="slidenum">
              <a:rPr lang="en-US" smtClean="0"/>
              <a:t>‹#›</a:t>
            </a:fld>
            <a:endParaRPr lang="en-US"/>
          </a:p>
        </p:txBody>
      </p:sp>
    </p:spTree>
    <p:extLst>
      <p:ext uri="{BB962C8B-B14F-4D97-AF65-F5344CB8AC3E}">
        <p14:creationId xmlns:p14="http://schemas.microsoft.com/office/powerpoint/2010/main" val="37142451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525D87-DAD3-42BC-A39D-A639B13B7DA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E46188D-81E6-4D79-A3F2-3C9B505E575F}"/>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BC4EF55-A75A-43F6-A6B5-69A7E32C726D}"/>
              </a:ext>
            </a:extLst>
          </p:cNvPr>
          <p:cNvSpPr>
            <a:spLocks noGrp="1"/>
          </p:cNvSpPr>
          <p:nvPr>
            <p:ph type="dt" sz="half" idx="10"/>
          </p:nvPr>
        </p:nvSpPr>
        <p:spPr/>
        <p:txBody>
          <a:bodyPr/>
          <a:lstStyle/>
          <a:p>
            <a:fld id="{9423FB1A-DDD0-4BDE-9B9A-1874C32C1DAF}" type="datetimeFigureOut">
              <a:rPr lang="en-US" smtClean="0"/>
              <a:t>7/17/2018</a:t>
            </a:fld>
            <a:endParaRPr lang="en-US"/>
          </a:p>
        </p:txBody>
      </p:sp>
      <p:sp>
        <p:nvSpPr>
          <p:cNvPr id="5" name="Footer Placeholder 4">
            <a:extLst>
              <a:ext uri="{FF2B5EF4-FFF2-40B4-BE49-F238E27FC236}">
                <a16:creationId xmlns:a16="http://schemas.microsoft.com/office/drawing/2014/main" id="{FF0D7999-86A2-4EED-BFF3-A0FA2BD5E72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4063E36-C726-40D6-89C4-F4EEFB29EC55}"/>
              </a:ext>
            </a:extLst>
          </p:cNvPr>
          <p:cNvSpPr>
            <a:spLocks noGrp="1"/>
          </p:cNvSpPr>
          <p:nvPr>
            <p:ph type="sldNum" sz="quarter" idx="12"/>
          </p:nvPr>
        </p:nvSpPr>
        <p:spPr/>
        <p:txBody>
          <a:bodyPr/>
          <a:lstStyle/>
          <a:p>
            <a:fld id="{D432C55A-C75E-4C36-9297-D755BF1681DB}" type="slidenum">
              <a:rPr lang="en-US" smtClean="0"/>
              <a:t>‹#›</a:t>
            </a:fld>
            <a:endParaRPr lang="en-US"/>
          </a:p>
        </p:txBody>
      </p:sp>
    </p:spTree>
    <p:extLst>
      <p:ext uri="{BB962C8B-B14F-4D97-AF65-F5344CB8AC3E}">
        <p14:creationId xmlns:p14="http://schemas.microsoft.com/office/powerpoint/2010/main" val="39061959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48AD3B-A1A5-41D3-91C3-CBB614C78E0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3DBEFE8-24EC-4F54-8630-56B391EF4BB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42A6B1EA-D9DF-4D3C-8CF1-51F42D028D1B}"/>
              </a:ext>
            </a:extLst>
          </p:cNvPr>
          <p:cNvSpPr>
            <a:spLocks noGrp="1"/>
          </p:cNvSpPr>
          <p:nvPr>
            <p:ph type="dt" sz="half" idx="10"/>
          </p:nvPr>
        </p:nvSpPr>
        <p:spPr/>
        <p:txBody>
          <a:bodyPr/>
          <a:lstStyle/>
          <a:p>
            <a:fld id="{9423FB1A-DDD0-4BDE-9B9A-1874C32C1DAF}" type="datetimeFigureOut">
              <a:rPr lang="en-US" smtClean="0"/>
              <a:t>7/17/2018</a:t>
            </a:fld>
            <a:endParaRPr lang="en-US"/>
          </a:p>
        </p:txBody>
      </p:sp>
      <p:sp>
        <p:nvSpPr>
          <p:cNvPr id="5" name="Footer Placeholder 4">
            <a:extLst>
              <a:ext uri="{FF2B5EF4-FFF2-40B4-BE49-F238E27FC236}">
                <a16:creationId xmlns:a16="http://schemas.microsoft.com/office/drawing/2014/main" id="{95C5812B-129C-4637-82F2-6ECF61FEE9E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27B12E6-4895-4941-A358-97DA0D11C898}"/>
              </a:ext>
            </a:extLst>
          </p:cNvPr>
          <p:cNvSpPr>
            <a:spLocks noGrp="1"/>
          </p:cNvSpPr>
          <p:nvPr>
            <p:ph type="sldNum" sz="quarter" idx="12"/>
          </p:nvPr>
        </p:nvSpPr>
        <p:spPr/>
        <p:txBody>
          <a:bodyPr/>
          <a:lstStyle/>
          <a:p>
            <a:fld id="{D432C55A-C75E-4C36-9297-D755BF1681DB}" type="slidenum">
              <a:rPr lang="en-US" smtClean="0"/>
              <a:t>‹#›</a:t>
            </a:fld>
            <a:endParaRPr lang="en-US"/>
          </a:p>
        </p:txBody>
      </p:sp>
    </p:spTree>
    <p:extLst>
      <p:ext uri="{BB962C8B-B14F-4D97-AF65-F5344CB8AC3E}">
        <p14:creationId xmlns:p14="http://schemas.microsoft.com/office/powerpoint/2010/main" val="11834295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C9437-8028-4565-8670-75743A1A6BC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A096C35-DD2A-45DF-AA6A-E203B3098386}"/>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8BB5539-E0EB-46A8-B7D1-5B13A1C6FBEC}"/>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40CDA7D-4AD0-4180-8BD1-1273DC80EF87}"/>
              </a:ext>
            </a:extLst>
          </p:cNvPr>
          <p:cNvSpPr>
            <a:spLocks noGrp="1"/>
          </p:cNvSpPr>
          <p:nvPr>
            <p:ph type="dt" sz="half" idx="10"/>
          </p:nvPr>
        </p:nvSpPr>
        <p:spPr/>
        <p:txBody>
          <a:bodyPr/>
          <a:lstStyle/>
          <a:p>
            <a:fld id="{9423FB1A-DDD0-4BDE-9B9A-1874C32C1DAF}" type="datetimeFigureOut">
              <a:rPr lang="en-US" smtClean="0"/>
              <a:t>7/17/2018</a:t>
            </a:fld>
            <a:endParaRPr lang="en-US"/>
          </a:p>
        </p:txBody>
      </p:sp>
      <p:sp>
        <p:nvSpPr>
          <p:cNvPr id="6" name="Footer Placeholder 5">
            <a:extLst>
              <a:ext uri="{FF2B5EF4-FFF2-40B4-BE49-F238E27FC236}">
                <a16:creationId xmlns:a16="http://schemas.microsoft.com/office/drawing/2014/main" id="{73A0D749-809B-43F4-A1C8-503EEFDA624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9B1142B-1C50-4C98-B51D-4D43FDAE03B1}"/>
              </a:ext>
            </a:extLst>
          </p:cNvPr>
          <p:cNvSpPr>
            <a:spLocks noGrp="1"/>
          </p:cNvSpPr>
          <p:nvPr>
            <p:ph type="sldNum" sz="quarter" idx="12"/>
          </p:nvPr>
        </p:nvSpPr>
        <p:spPr/>
        <p:txBody>
          <a:bodyPr/>
          <a:lstStyle/>
          <a:p>
            <a:fld id="{D432C55A-C75E-4C36-9297-D755BF1681DB}" type="slidenum">
              <a:rPr lang="en-US" smtClean="0"/>
              <a:t>‹#›</a:t>
            </a:fld>
            <a:endParaRPr lang="en-US"/>
          </a:p>
        </p:txBody>
      </p:sp>
    </p:spTree>
    <p:extLst>
      <p:ext uri="{BB962C8B-B14F-4D97-AF65-F5344CB8AC3E}">
        <p14:creationId xmlns:p14="http://schemas.microsoft.com/office/powerpoint/2010/main" val="17362806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4C1A34-D604-4A73-ACCA-73394283926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6CDF8A6-CAD5-4CA6-A2F9-F7732758D29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AA4F7FE7-BF0F-4BCB-91A2-28CA6777269B}"/>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6492C83-314F-40FD-B446-E506A6DB6AB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5DE8238A-9CFE-4662-9350-39738725A74B}"/>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D5AB953-C54A-4992-B67C-3E362EF4A41B}"/>
              </a:ext>
            </a:extLst>
          </p:cNvPr>
          <p:cNvSpPr>
            <a:spLocks noGrp="1"/>
          </p:cNvSpPr>
          <p:nvPr>
            <p:ph type="dt" sz="half" idx="10"/>
          </p:nvPr>
        </p:nvSpPr>
        <p:spPr/>
        <p:txBody>
          <a:bodyPr/>
          <a:lstStyle/>
          <a:p>
            <a:fld id="{9423FB1A-DDD0-4BDE-9B9A-1874C32C1DAF}" type="datetimeFigureOut">
              <a:rPr lang="en-US" smtClean="0"/>
              <a:t>7/17/2018</a:t>
            </a:fld>
            <a:endParaRPr lang="en-US"/>
          </a:p>
        </p:txBody>
      </p:sp>
      <p:sp>
        <p:nvSpPr>
          <p:cNvPr id="8" name="Footer Placeholder 7">
            <a:extLst>
              <a:ext uri="{FF2B5EF4-FFF2-40B4-BE49-F238E27FC236}">
                <a16:creationId xmlns:a16="http://schemas.microsoft.com/office/drawing/2014/main" id="{5F6CF444-B9AC-4207-9EB4-AFA57A95504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B3B7517-8534-4F21-96CC-1905E541F595}"/>
              </a:ext>
            </a:extLst>
          </p:cNvPr>
          <p:cNvSpPr>
            <a:spLocks noGrp="1"/>
          </p:cNvSpPr>
          <p:nvPr>
            <p:ph type="sldNum" sz="quarter" idx="12"/>
          </p:nvPr>
        </p:nvSpPr>
        <p:spPr/>
        <p:txBody>
          <a:bodyPr/>
          <a:lstStyle/>
          <a:p>
            <a:fld id="{D432C55A-C75E-4C36-9297-D755BF1681DB}" type="slidenum">
              <a:rPr lang="en-US" smtClean="0"/>
              <a:t>‹#›</a:t>
            </a:fld>
            <a:endParaRPr lang="en-US"/>
          </a:p>
        </p:txBody>
      </p:sp>
    </p:spTree>
    <p:extLst>
      <p:ext uri="{BB962C8B-B14F-4D97-AF65-F5344CB8AC3E}">
        <p14:creationId xmlns:p14="http://schemas.microsoft.com/office/powerpoint/2010/main" val="40322104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8BEBFC-7BCD-4D4D-94A7-C7B209EB311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66DFFA5-260D-4622-B7E2-5C31897B4BB4}"/>
              </a:ext>
            </a:extLst>
          </p:cNvPr>
          <p:cNvSpPr>
            <a:spLocks noGrp="1"/>
          </p:cNvSpPr>
          <p:nvPr>
            <p:ph type="dt" sz="half" idx="10"/>
          </p:nvPr>
        </p:nvSpPr>
        <p:spPr/>
        <p:txBody>
          <a:bodyPr/>
          <a:lstStyle/>
          <a:p>
            <a:fld id="{9423FB1A-DDD0-4BDE-9B9A-1874C32C1DAF}" type="datetimeFigureOut">
              <a:rPr lang="en-US" smtClean="0"/>
              <a:t>7/17/2018</a:t>
            </a:fld>
            <a:endParaRPr lang="en-US"/>
          </a:p>
        </p:txBody>
      </p:sp>
      <p:sp>
        <p:nvSpPr>
          <p:cNvPr id="4" name="Footer Placeholder 3">
            <a:extLst>
              <a:ext uri="{FF2B5EF4-FFF2-40B4-BE49-F238E27FC236}">
                <a16:creationId xmlns:a16="http://schemas.microsoft.com/office/drawing/2014/main" id="{A0E78857-5D0D-4963-B173-B117DC1B5F5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F607A90-682A-43D5-9C2A-CAE3CEBF8814}"/>
              </a:ext>
            </a:extLst>
          </p:cNvPr>
          <p:cNvSpPr>
            <a:spLocks noGrp="1"/>
          </p:cNvSpPr>
          <p:nvPr>
            <p:ph type="sldNum" sz="quarter" idx="12"/>
          </p:nvPr>
        </p:nvSpPr>
        <p:spPr/>
        <p:txBody>
          <a:bodyPr/>
          <a:lstStyle/>
          <a:p>
            <a:fld id="{D432C55A-C75E-4C36-9297-D755BF1681DB}" type="slidenum">
              <a:rPr lang="en-US" smtClean="0"/>
              <a:t>‹#›</a:t>
            </a:fld>
            <a:endParaRPr lang="en-US"/>
          </a:p>
        </p:txBody>
      </p:sp>
    </p:spTree>
    <p:extLst>
      <p:ext uri="{BB962C8B-B14F-4D97-AF65-F5344CB8AC3E}">
        <p14:creationId xmlns:p14="http://schemas.microsoft.com/office/powerpoint/2010/main" val="36183475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A13B56B-4272-4854-90A3-D4E035D78D93}"/>
              </a:ext>
            </a:extLst>
          </p:cNvPr>
          <p:cNvSpPr>
            <a:spLocks noGrp="1"/>
          </p:cNvSpPr>
          <p:nvPr>
            <p:ph type="dt" sz="half" idx="10"/>
          </p:nvPr>
        </p:nvSpPr>
        <p:spPr/>
        <p:txBody>
          <a:bodyPr/>
          <a:lstStyle/>
          <a:p>
            <a:fld id="{9423FB1A-DDD0-4BDE-9B9A-1874C32C1DAF}" type="datetimeFigureOut">
              <a:rPr lang="en-US" smtClean="0"/>
              <a:t>7/17/2018</a:t>
            </a:fld>
            <a:endParaRPr lang="en-US"/>
          </a:p>
        </p:txBody>
      </p:sp>
      <p:sp>
        <p:nvSpPr>
          <p:cNvPr id="3" name="Footer Placeholder 2">
            <a:extLst>
              <a:ext uri="{FF2B5EF4-FFF2-40B4-BE49-F238E27FC236}">
                <a16:creationId xmlns:a16="http://schemas.microsoft.com/office/drawing/2014/main" id="{0274EC13-3F1D-49AB-8ED5-B3CE4C7B9E0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3345B63-6E1F-47D9-84F8-37E20051935A}"/>
              </a:ext>
            </a:extLst>
          </p:cNvPr>
          <p:cNvSpPr>
            <a:spLocks noGrp="1"/>
          </p:cNvSpPr>
          <p:nvPr>
            <p:ph type="sldNum" sz="quarter" idx="12"/>
          </p:nvPr>
        </p:nvSpPr>
        <p:spPr/>
        <p:txBody>
          <a:bodyPr/>
          <a:lstStyle/>
          <a:p>
            <a:fld id="{D432C55A-C75E-4C36-9297-D755BF1681DB}" type="slidenum">
              <a:rPr lang="en-US" smtClean="0"/>
              <a:t>‹#›</a:t>
            </a:fld>
            <a:endParaRPr lang="en-US"/>
          </a:p>
        </p:txBody>
      </p:sp>
    </p:spTree>
    <p:extLst>
      <p:ext uri="{BB962C8B-B14F-4D97-AF65-F5344CB8AC3E}">
        <p14:creationId xmlns:p14="http://schemas.microsoft.com/office/powerpoint/2010/main" val="29024548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46713-440B-40F3-A695-E6B4807A17A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E9E0BBE-B8EF-4360-B180-DBCFCDDAD29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F7EFD52-4697-4C1B-A115-5DCD946656A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9AB032D-1893-4C6C-99CB-685DEC89BD23}"/>
              </a:ext>
            </a:extLst>
          </p:cNvPr>
          <p:cNvSpPr>
            <a:spLocks noGrp="1"/>
          </p:cNvSpPr>
          <p:nvPr>
            <p:ph type="dt" sz="half" idx="10"/>
          </p:nvPr>
        </p:nvSpPr>
        <p:spPr/>
        <p:txBody>
          <a:bodyPr/>
          <a:lstStyle/>
          <a:p>
            <a:fld id="{9423FB1A-DDD0-4BDE-9B9A-1874C32C1DAF}" type="datetimeFigureOut">
              <a:rPr lang="en-US" smtClean="0"/>
              <a:t>7/17/2018</a:t>
            </a:fld>
            <a:endParaRPr lang="en-US"/>
          </a:p>
        </p:txBody>
      </p:sp>
      <p:sp>
        <p:nvSpPr>
          <p:cNvPr id="6" name="Footer Placeholder 5">
            <a:extLst>
              <a:ext uri="{FF2B5EF4-FFF2-40B4-BE49-F238E27FC236}">
                <a16:creationId xmlns:a16="http://schemas.microsoft.com/office/drawing/2014/main" id="{DC24F6CE-A59A-40C5-AD5D-3F73EF73A68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0975DBA-672C-4168-9073-B80C31467254}"/>
              </a:ext>
            </a:extLst>
          </p:cNvPr>
          <p:cNvSpPr>
            <a:spLocks noGrp="1"/>
          </p:cNvSpPr>
          <p:nvPr>
            <p:ph type="sldNum" sz="quarter" idx="12"/>
          </p:nvPr>
        </p:nvSpPr>
        <p:spPr/>
        <p:txBody>
          <a:bodyPr/>
          <a:lstStyle/>
          <a:p>
            <a:fld id="{D432C55A-C75E-4C36-9297-D755BF1681DB}" type="slidenum">
              <a:rPr lang="en-US" smtClean="0"/>
              <a:t>‹#›</a:t>
            </a:fld>
            <a:endParaRPr lang="en-US"/>
          </a:p>
        </p:txBody>
      </p:sp>
    </p:spTree>
    <p:extLst>
      <p:ext uri="{BB962C8B-B14F-4D97-AF65-F5344CB8AC3E}">
        <p14:creationId xmlns:p14="http://schemas.microsoft.com/office/powerpoint/2010/main" val="19459564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5D870F-FFE5-4A5C-B844-2040BC1E268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0E2DF34-3135-451A-AC98-4550DF52D59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0882AF7-FCBD-4525-ABC9-50C2E4BDB48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B3391398-2AD4-44E3-9BFD-669F8BAF1DCC}"/>
              </a:ext>
            </a:extLst>
          </p:cNvPr>
          <p:cNvSpPr>
            <a:spLocks noGrp="1"/>
          </p:cNvSpPr>
          <p:nvPr>
            <p:ph type="dt" sz="half" idx="10"/>
          </p:nvPr>
        </p:nvSpPr>
        <p:spPr/>
        <p:txBody>
          <a:bodyPr/>
          <a:lstStyle/>
          <a:p>
            <a:fld id="{9423FB1A-DDD0-4BDE-9B9A-1874C32C1DAF}" type="datetimeFigureOut">
              <a:rPr lang="en-US" smtClean="0"/>
              <a:t>7/17/2018</a:t>
            </a:fld>
            <a:endParaRPr lang="en-US"/>
          </a:p>
        </p:txBody>
      </p:sp>
      <p:sp>
        <p:nvSpPr>
          <p:cNvPr id="6" name="Footer Placeholder 5">
            <a:extLst>
              <a:ext uri="{FF2B5EF4-FFF2-40B4-BE49-F238E27FC236}">
                <a16:creationId xmlns:a16="http://schemas.microsoft.com/office/drawing/2014/main" id="{04DD9999-1FBC-44E9-9AAD-79A47190C90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4DA94C9-278D-4C8B-BA80-643DB59CF609}"/>
              </a:ext>
            </a:extLst>
          </p:cNvPr>
          <p:cNvSpPr>
            <a:spLocks noGrp="1"/>
          </p:cNvSpPr>
          <p:nvPr>
            <p:ph type="sldNum" sz="quarter" idx="12"/>
          </p:nvPr>
        </p:nvSpPr>
        <p:spPr/>
        <p:txBody>
          <a:bodyPr/>
          <a:lstStyle/>
          <a:p>
            <a:fld id="{D432C55A-C75E-4C36-9297-D755BF1681DB}" type="slidenum">
              <a:rPr lang="en-US" smtClean="0"/>
              <a:t>‹#›</a:t>
            </a:fld>
            <a:endParaRPr lang="en-US"/>
          </a:p>
        </p:txBody>
      </p:sp>
    </p:spTree>
    <p:extLst>
      <p:ext uri="{BB962C8B-B14F-4D97-AF65-F5344CB8AC3E}">
        <p14:creationId xmlns:p14="http://schemas.microsoft.com/office/powerpoint/2010/main" val="19461676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49F2EA2-6CC0-48E4-9059-2740DBF4299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1139CA6-9485-4130-9F91-75055553A55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CDEFA1D-8840-433A-A652-7B77EAAE0E5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423FB1A-DDD0-4BDE-9B9A-1874C32C1DAF}" type="datetimeFigureOut">
              <a:rPr lang="en-US" smtClean="0"/>
              <a:t>7/17/2018</a:t>
            </a:fld>
            <a:endParaRPr lang="en-US"/>
          </a:p>
        </p:txBody>
      </p:sp>
      <p:sp>
        <p:nvSpPr>
          <p:cNvPr id="5" name="Footer Placeholder 4">
            <a:extLst>
              <a:ext uri="{FF2B5EF4-FFF2-40B4-BE49-F238E27FC236}">
                <a16:creationId xmlns:a16="http://schemas.microsoft.com/office/drawing/2014/main" id="{54AC991E-D935-4BF8-A871-CF0308DE102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2083AF6-E819-4230-8592-956B342C75B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432C55A-C75E-4C36-9297-D755BF1681DB}" type="slidenum">
              <a:rPr lang="en-US" smtClean="0"/>
              <a:t>‹#›</a:t>
            </a:fld>
            <a:endParaRPr lang="en-US"/>
          </a:p>
        </p:txBody>
      </p:sp>
    </p:spTree>
    <p:extLst>
      <p:ext uri="{BB962C8B-B14F-4D97-AF65-F5344CB8AC3E}">
        <p14:creationId xmlns:p14="http://schemas.microsoft.com/office/powerpoint/2010/main" val="35218604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5.xml"/><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22.png"/><Relationship Id="rId7" Type="http://schemas.openxmlformats.org/officeDocument/2006/relationships/image" Target="../media/image23.png"/><Relationship Id="rId2" Type="http://schemas.openxmlformats.org/officeDocument/2006/relationships/image" Target="../media/image21.png"/><Relationship Id="rId1" Type="http://schemas.openxmlformats.org/officeDocument/2006/relationships/slideLayout" Target="../slideLayouts/slideLayout5.xml"/><Relationship Id="rId6" Type="http://schemas.openxmlformats.org/officeDocument/2006/relationships/image" Target="../media/image90.png"/><Relationship Id="rId4" Type="http://schemas.openxmlformats.org/officeDocument/2006/relationships/image" Target="../media/image80.png"/></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xml"/><Relationship Id="rId1" Type="http://schemas.openxmlformats.org/officeDocument/2006/relationships/slideLayout" Target="../slideLayouts/slideLayout5.xml"/><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3.png"/><Relationship Id="rId1" Type="http://schemas.openxmlformats.org/officeDocument/2006/relationships/slideLayout" Target="../slideLayouts/slideLayout4.xml"/><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5.xml"/><Relationship Id="rId4" Type="http://schemas.openxmlformats.org/officeDocument/2006/relationships/image" Target="../media/image39.png"/></Relationships>
</file>

<file path=ppt/slides/_rels/slide2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xml"/><Relationship Id="rId1" Type="http://schemas.openxmlformats.org/officeDocument/2006/relationships/slideLayout" Target="../slideLayouts/slideLayout5.xml"/><Relationship Id="rId4" Type="http://schemas.openxmlformats.org/officeDocument/2006/relationships/image" Target="../media/image41.png"/></Relationships>
</file>

<file path=ppt/slides/_rels/slide2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openxmlformats.org/officeDocument/2006/relationships/image" Target="../media/image43.png"/></Relationships>
</file>

<file path=ppt/slides/_rels/slide2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image" Target="../media/image39.png"/></Relationships>
</file>

<file path=ppt/slides/_rels/slide2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5.xml"/><Relationship Id="rId4" Type="http://schemas.openxmlformats.org/officeDocument/2006/relationships/image" Target="../media/image51.png"/></Relationships>
</file>

<file path=ppt/slides/_rels/slide3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5.xml"/><Relationship Id="rId4" Type="http://schemas.openxmlformats.org/officeDocument/2006/relationships/image" Target="../media/image51.png"/></Relationships>
</file>

<file path=ppt/slides/_rels/slide3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3.xml"/><Relationship Id="rId1" Type="http://schemas.openxmlformats.org/officeDocument/2006/relationships/slideLayout" Target="../slideLayouts/slideLayout5.xml"/><Relationship Id="rId4" Type="http://schemas.openxmlformats.org/officeDocument/2006/relationships/image" Target="../media/image55.png"/></Relationships>
</file>

<file path=ppt/slides/_rels/slide3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4.xml"/><Relationship Id="rId1" Type="http://schemas.openxmlformats.org/officeDocument/2006/relationships/slideLayout" Target="../slideLayouts/slideLayout5.xml"/><Relationship Id="rId4" Type="http://schemas.openxmlformats.org/officeDocument/2006/relationships/image" Target="../media/image57.png"/></Relationships>
</file>

<file path=ppt/slides/_rels/slide3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4.xml"/><Relationship Id="rId6" Type="http://schemas.openxmlformats.org/officeDocument/2006/relationships/image" Target="../media/image6.png"/><Relationship Id="rId5" Type="http://schemas.openxmlformats.org/officeDocument/2006/relationships/image" Target="../media/image63.png"/><Relationship Id="rId4" Type="http://schemas.openxmlformats.org/officeDocument/2006/relationships/image" Target="../media/image62.png"/></Relationships>
</file>

<file path=ppt/slides/_rels/slide3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8.xml"/><Relationship Id="rId1" Type="http://schemas.openxmlformats.org/officeDocument/2006/relationships/slideLayout" Target="../slideLayouts/slideLayout5.xml"/><Relationship Id="rId4" Type="http://schemas.openxmlformats.org/officeDocument/2006/relationships/image" Target="../media/image65.png"/></Relationships>
</file>

<file path=ppt/slides/_rels/slide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9.xml"/><Relationship Id="rId1" Type="http://schemas.openxmlformats.org/officeDocument/2006/relationships/slideLayout" Target="../slideLayouts/slideLayout5.xml"/><Relationship Id="rId4" Type="http://schemas.openxmlformats.org/officeDocument/2006/relationships/image" Target="../media/image67.png"/></Relationships>
</file>

<file path=ppt/slides/_rels/slide4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0.xml"/><Relationship Id="rId1" Type="http://schemas.openxmlformats.org/officeDocument/2006/relationships/slideLayout" Target="../slideLayouts/slideLayout5.xml"/><Relationship Id="rId4" Type="http://schemas.openxmlformats.org/officeDocument/2006/relationships/image" Target="../media/image52.png"/></Relationships>
</file>

<file path=ppt/slides/_rels/slide4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5.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5.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060709-30CA-496E-885C-C58E6A49C387}"/>
              </a:ext>
            </a:extLst>
          </p:cNvPr>
          <p:cNvSpPr>
            <a:spLocks noGrp="1"/>
          </p:cNvSpPr>
          <p:nvPr>
            <p:ph type="ctrTitle"/>
          </p:nvPr>
        </p:nvSpPr>
        <p:spPr/>
        <p:txBody>
          <a:bodyPr>
            <a:normAutofit fontScale="90000"/>
          </a:bodyPr>
          <a:lstStyle/>
          <a:p>
            <a:r>
              <a:rPr lang="en-US" dirty="0"/>
              <a:t>An Engineering Approach to Bio-Constrained Neural Control with an Eye Toward Adaptability</a:t>
            </a:r>
          </a:p>
        </p:txBody>
      </p:sp>
      <p:sp>
        <p:nvSpPr>
          <p:cNvPr id="3" name="Subtitle 2">
            <a:extLst>
              <a:ext uri="{FF2B5EF4-FFF2-40B4-BE49-F238E27FC236}">
                <a16:creationId xmlns:a16="http://schemas.microsoft.com/office/drawing/2014/main" id="{0B7F0231-6D84-451D-B49C-BF856CAEF009}"/>
              </a:ext>
            </a:extLst>
          </p:cNvPr>
          <p:cNvSpPr>
            <a:spLocks noGrp="1"/>
          </p:cNvSpPr>
          <p:nvPr>
            <p:ph type="subTitle" idx="1"/>
          </p:nvPr>
        </p:nvSpPr>
        <p:spPr/>
        <p:txBody>
          <a:bodyPr>
            <a:normAutofit lnSpcReduction="10000"/>
          </a:bodyPr>
          <a:lstStyle/>
          <a:p>
            <a:r>
              <a:rPr lang="en-US" dirty="0"/>
              <a:t>Tiffany Hamstreet</a:t>
            </a:r>
          </a:p>
          <a:p>
            <a:r>
              <a:rPr lang="en-US" dirty="0"/>
              <a:t>Master’s Project, Mechanical Engineering</a:t>
            </a:r>
          </a:p>
          <a:p>
            <a:r>
              <a:rPr lang="en-US" dirty="0"/>
              <a:t>Portland State University</a:t>
            </a:r>
          </a:p>
          <a:p>
            <a:r>
              <a:rPr lang="en-US" dirty="0"/>
              <a:t>July 13, 2018</a:t>
            </a:r>
          </a:p>
          <a:p>
            <a:endParaRPr lang="en-US" dirty="0"/>
          </a:p>
        </p:txBody>
      </p:sp>
    </p:spTree>
    <p:extLst>
      <p:ext uri="{BB962C8B-B14F-4D97-AF65-F5344CB8AC3E}">
        <p14:creationId xmlns:p14="http://schemas.microsoft.com/office/powerpoint/2010/main" val="21350162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BA21D-3B3C-407D-8E69-6125125D5F3C}"/>
              </a:ext>
            </a:extLst>
          </p:cNvPr>
          <p:cNvSpPr>
            <a:spLocks noGrp="1"/>
          </p:cNvSpPr>
          <p:nvPr>
            <p:ph type="title"/>
          </p:nvPr>
        </p:nvSpPr>
        <p:spPr/>
        <p:txBody>
          <a:bodyPr/>
          <a:lstStyle/>
          <a:p>
            <a:r>
              <a:rPr lang="en-US" dirty="0"/>
              <a:t>Even the most basic synaptic transmission shows non-linear input dependence</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62CDD8D3-3B5B-4074-A55E-B7A586B55EA9}"/>
                  </a:ext>
                </a:extLst>
              </p:cNvPr>
              <p:cNvSpPr>
                <a:spLocks noGrp="1"/>
              </p:cNvSpPr>
              <p:nvPr>
                <p:ph sz="half" idx="2"/>
              </p:nvPr>
            </p:nvSpPr>
            <p:spPr>
              <a:xfrm>
                <a:off x="462560" y="1860550"/>
                <a:ext cx="5633440" cy="4908550"/>
              </a:xfrm>
            </p:spPr>
            <p:txBody>
              <a:bodyPr>
                <a:normAutofit fontScale="92500" lnSpcReduction="20000"/>
              </a:bodyPr>
              <a:lstStyle/>
              <a:p>
                <a:pPr marL="0" indent="0">
                  <a:buNone/>
                </a:pPr>
                <a:r>
                  <a:rPr lang="en-US" dirty="0"/>
                  <a:t>The gain between Neuron 1 and Neuron 2 is given by</a:t>
                </a:r>
              </a:p>
              <a:p>
                <a:pPr marL="0" indent="0">
                  <a:buNone/>
                </a:pPr>
                <a:endParaRPr lang="en-US"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𝐴</m:t>
                      </m:r>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b="0" i="1" smtClean="0">
                                  <a:latin typeface="Cambria Math" panose="02040503050406030204" pitchFamily="18" charset="0"/>
                                </a:rPr>
                                <m:t>𝑉</m:t>
                              </m:r>
                            </m:e>
                            <m:sub>
                              <m:r>
                                <a:rPr lang="en-US" i="1">
                                  <a:latin typeface="Cambria Math" panose="02040503050406030204" pitchFamily="18" charset="0"/>
                                </a:rPr>
                                <m:t>2</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i="1">
                                  <a:latin typeface="Cambria Math" panose="02040503050406030204" pitchFamily="18" charset="0"/>
                                </a:rPr>
                                <m:t>1</m:t>
                              </m:r>
                            </m:sub>
                          </m:sSub>
                        </m:den>
                      </m:f>
                    </m:oMath>
                  </m:oMathPara>
                </a14:m>
                <a:endParaRPr lang="en-US" i="1" dirty="0">
                  <a:latin typeface="Cambria Math" panose="02040503050406030204" pitchFamily="18" charset="0"/>
                </a:endParaRPr>
              </a:p>
              <a:p>
                <a:pPr marL="0" indent="0">
                  <a:buNone/>
                </a:pPr>
                <a:endParaRPr lang="en-US"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2</m:t>
                          </m:r>
                        </m:sub>
                      </m:sSub>
                      <m:r>
                        <a:rPr lang="en-US" i="1">
                          <a:latin typeface="Cambria Math" panose="02040503050406030204" pitchFamily="18" charset="0"/>
                        </a:rPr>
                        <m:t>=</m:t>
                      </m:r>
                      <m:f>
                        <m:fPr>
                          <m:ctrlPr>
                            <a:rPr lang="en-US" i="1">
                              <a:latin typeface="Cambria Math" panose="02040503050406030204" pitchFamily="18" charset="0"/>
                            </a:rPr>
                          </m:ctrlPr>
                        </m:fPr>
                        <m:num>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i="1">
                                      <a:latin typeface="Cambria Math" panose="02040503050406030204" pitchFamily="18" charset="0"/>
                                    </a:rPr>
                                    <m:t>𝑠</m:t>
                                  </m:r>
                                </m:sub>
                              </m:sSub>
                            </m:num>
                            <m:den>
                              <m:r>
                                <a:rPr lang="en-US" i="1">
                                  <a:latin typeface="Cambria Math" panose="02040503050406030204" pitchFamily="18" charset="0"/>
                                </a:rPr>
                                <m:t>𝑅</m:t>
                              </m:r>
                            </m:den>
                          </m:f>
                          <m:sSub>
                            <m:sSubPr>
                              <m:ctrlPr>
                                <a:rPr lang="en-US" i="1">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𝐸</m:t>
                              </m:r>
                            </m:e>
                            <m:sub>
                              <m:r>
                                <a:rPr lang="en-US" i="1">
                                  <a:latin typeface="Cambria Math" panose="02040503050406030204" pitchFamily="18" charset="0"/>
                                </a:rPr>
                                <m:t>𝑠</m:t>
                              </m:r>
                            </m:sub>
                          </m:sSub>
                        </m:num>
                        <m:den>
                          <m:r>
                            <a:rPr lang="en-US" i="1">
                              <a:latin typeface="Cambria Math" panose="02040503050406030204" pitchFamily="18" charset="0"/>
                            </a:rPr>
                            <m:t>1+</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i="1">
                                      <a:latin typeface="Cambria Math" panose="02040503050406030204" pitchFamily="18" charset="0"/>
                                    </a:rPr>
                                    <m:t>𝑠</m:t>
                                  </m:r>
                                </m:sub>
                              </m:sSub>
                            </m:num>
                            <m:den>
                              <m:r>
                                <a:rPr lang="en-US" i="1">
                                  <a:latin typeface="Cambria Math" panose="02040503050406030204" pitchFamily="18" charset="0"/>
                                </a:rPr>
                                <m:t>𝑅</m:t>
                              </m:r>
                            </m:den>
                          </m:f>
                          <m:sSub>
                            <m:sSubPr>
                              <m:ctrlPr>
                                <a:rPr lang="en-US" i="1">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1</m:t>
                              </m:r>
                            </m:sub>
                          </m:sSub>
                        </m:den>
                      </m:f>
                    </m:oMath>
                  </m:oMathPara>
                </a14:m>
                <a:endParaRPr lang="en-US" dirty="0"/>
              </a:p>
              <a:p>
                <a:pPr marL="0" indent="0">
                  <a:buNone/>
                </a:pPr>
                <a:endParaRPr lang="en-US" dirty="0"/>
              </a:p>
              <a:p>
                <a:pPr marL="0" indent="0">
                  <a:buNone/>
                </a:pPr>
                <a:r>
                  <a:rPr lang="en-US" dirty="0"/>
                  <a:t>R is the synaptic operating range</a:t>
                </a:r>
              </a:p>
              <a:p>
                <a:pPr marL="0" indent="0">
                  <a:buNone/>
                </a:pPr>
                <a14:m>
                  <m:oMathPara xmlns:m="http://schemas.openxmlformats.org/officeDocument/2006/math">
                    <m:oMathParaPr>
                      <m:jc m:val="left"/>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𝐸</m:t>
                          </m:r>
                        </m:e>
                        <m:sub>
                          <m:r>
                            <a:rPr lang="en-US" i="1">
                              <a:latin typeface="Cambria Math" panose="02040503050406030204" pitchFamily="18" charset="0"/>
                            </a:rPr>
                            <m:t>𝑠</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𝑒𝑞</m:t>
                          </m:r>
                          <m:r>
                            <a:rPr lang="en-US" b="0" i="1" smtClean="0">
                              <a:latin typeface="Cambria Math" panose="02040503050406030204" pitchFamily="18" charset="0"/>
                            </a:rPr>
                            <m:t>,</m:t>
                          </m:r>
                          <m:r>
                            <a:rPr lang="en-US" b="0" i="1" smtClean="0">
                              <a:latin typeface="Cambria Math" panose="02040503050406030204" pitchFamily="18" charset="0"/>
                            </a:rPr>
                            <m:t>𝑠𝑦𝑛𝑎𝑝𝑠𝑒</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𝑟𝑒𝑠𝑡</m:t>
                          </m:r>
                          <m:r>
                            <a:rPr lang="en-US" b="0" i="1" smtClean="0">
                              <a:latin typeface="Cambria Math" panose="02040503050406030204" pitchFamily="18" charset="0"/>
                            </a:rPr>
                            <m:t>,</m:t>
                          </m:r>
                          <m:r>
                            <a:rPr lang="en-US" b="0" i="1" smtClean="0">
                              <a:latin typeface="Cambria Math" panose="02040503050406030204" pitchFamily="18" charset="0"/>
                            </a:rPr>
                            <m:t>𝑛𝑒𝑢𝑟𝑜𝑛</m:t>
                          </m:r>
                        </m:sub>
                      </m:sSub>
                    </m:oMath>
                  </m:oMathPara>
                </a14:m>
                <a:endParaRPr lang="en-US" dirty="0"/>
              </a:p>
              <a:p>
                <a:pPr marL="0" indent="0">
                  <a:buNone/>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𝑠</m:t>
                        </m:r>
                      </m:sub>
                    </m:sSub>
                  </m:oMath>
                </a14:m>
                <a:r>
                  <a:rPr lang="en-US" dirty="0"/>
                  <a:t> is the synaptic conductance</a:t>
                </a:r>
              </a:p>
              <a:p>
                <a:pPr marL="0" indent="0">
                  <a:buNone/>
                </a:pPr>
                <a:endParaRPr lang="en-US" dirty="0"/>
              </a:p>
            </p:txBody>
          </p:sp>
        </mc:Choice>
        <mc:Fallback xmlns="">
          <p:sp>
            <p:nvSpPr>
              <p:cNvPr id="4" name="Content Placeholder 3">
                <a:extLst>
                  <a:ext uri="{FF2B5EF4-FFF2-40B4-BE49-F238E27FC236}">
                    <a16:creationId xmlns:a16="http://schemas.microsoft.com/office/drawing/2014/main" id="{62CDD8D3-3B5B-4074-A55E-B7A586B55EA9}"/>
                  </a:ext>
                </a:extLst>
              </p:cNvPr>
              <p:cNvSpPr>
                <a:spLocks noGrp="1" noRot="1" noChangeAspect="1" noMove="1" noResize="1" noEditPoints="1" noAdjustHandles="1" noChangeArrowheads="1" noChangeShapeType="1" noTextEdit="1"/>
              </p:cNvSpPr>
              <p:nvPr>
                <p:ph sz="half" idx="2"/>
              </p:nvPr>
            </p:nvSpPr>
            <p:spPr>
              <a:xfrm>
                <a:off x="462560" y="1860550"/>
                <a:ext cx="5633440" cy="4908550"/>
              </a:xfrm>
              <a:blipFill>
                <a:blip r:embed="rId2"/>
                <a:stretch>
                  <a:fillRect l="-1948" t="-3106" r="-1840" b="-2609"/>
                </a:stretch>
              </a:blipFill>
            </p:spPr>
            <p:txBody>
              <a:bodyPr/>
              <a:lstStyle/>
              <a:p>
                <a:r>
                  <a:rPr lang="en-US">
                    <a:noFill/>
                  </a:rPr>
                  <a:t> </a:t>
                </a:r>
              </a:p>
            </p:txBody>
          </p:sp>
        </mc:Fallback>
      </mc:AlternateContent>
      <p:pic>
        <p:nvPicPr>
          <p:cNvPr id="11" name="Content Placeholder 10">
            <a:extLst>
              <a:ext uri="{FF2B5EF4-FFF2-40B4-BE49-F238E27FC236}">
                <a16:creationId xmlns:a16="http://schemas.microsoft.com/office/drawing/2014/main" id="{221F6918-99E2-4CCE-A742-F0663F587792}"/>
              </a:ext>
            </a:extLst>
          </p:cNvPr>
          <p:cNvPicPr>
            <a:picLocks noGrp="1" noChangeAspect="1"/>
          </p:cNvPicPr>
          <p:nvPr>
            <p:ph sz="quarter" idx="4"/>
          </p:nvPr>
        </p:nvPicPr>
        <p:blipFill>
          <a:blip r:embed="rId3"/>
          <a:stretch>
            <a:fillRect/>
          </a:stretch>
        </p:blipFill>
        <p:spPr>
          <a:xfrm>
            <a:off x="6276403" y="1860550"/>
            <a:ext cx="5453037" cy="4733863"/>
          </a:xfrm>
          <a:prstGeom prst="rect">
            <a:avLst/>
          </a:prstGeom>
        </p:spPr>
      </p:pic>
      <p:pic>
        <p:nvPicPr>
          <p:cNvPr id="12" name="Picture 11">
            <a:extLst>
              <a:ext uri="{FF2B5EF4-FFF2-40B4-BE49-F238E27FC236}">
                <a16:creationId xmlns:a16="http://schemas.microsoft.com/office/drawing/2014/main" id="{CC3E679C-ABE8-4185-82F9-41823142567A}"/>
              </a:ext>
            </a:extLst>
          </p:cNvPr>
          <p:cNvPicPr>
            <a:picLocks noChangeAspect="1"/>
          </p:cNvPicPr>
          <p:nvPr/>
        </p:nvPicPr>
        <p:blipFill>
          <a:blip r:embed="rId4"/>
          <a:stretch>
            <a:fillRect/>
          </a:stretch>
        </p:blipFill>
        <p:spPr>
          <a:xfrm>
            <a:off x="11352212" y="195263"/>
            <a:ext cx="647700" cy="1485900"/>
          </a:xfrm>
          <a:prstGeom prst="rect">
            <a:avLst/>
          </a:prstGeom>
        </p:spPr>
      </p:pic>
    </p:spTree>
    <p:extLst>
      <p:ext uri="{BB962C8B-B14F-4D97-AF65-F5344CB8AC3E}">
        <p14:creationId xmlns:p14="http://schemas.microsoft.com/office/powerpoint/2010/main" val="36104854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962F4-8998-4BB2-9636-EB17FE41FAA5}"/>
              </a:ext>
            </a:extLst>
          </p:cNvPr>
          <p:cNvSpPr>
            <a:spLocks noGrp="1"/>
          </p:cNvSpPr>
          <p:nvPr>
            <p:ph type="title"/>
          </p:nvPr>
        </p:nvSpPr>
        <p:spPr>
          <a:xfrm>
            <a:off x="838200" y="365125"/>
            <a:ext cx="8353301" cy="1325563"/>
          </a:xfrm>
        </p:spPr>
        <p:txBody>
          <a:bodyPr/>
          <a:lstStyle/>
          <a:p>
            <a:r>
              <a:rPr lang="en-US" dirty="0"/>
              <a:t>Each circuit and synapse contributes non-linear input dependence</a:t>
            </a:r>
          </a:p>
        </p:txBody>
      </p:sp>
      <p:pic>
        <p:nvPicPr>
          <p:cNvPr id="7" name="Picture 6">
            <a:extLst>
              <a:ext uri="{FF2B5EF4-FFF2-40B4-BE49-F238E27FC236}">
                <a16:creationId xmlns:a16="http://schemas.microsoft.com/office/drawing/2014/main" id="{F66FAED3-207A-4215-B455-AFEFD2C729FF}"/>
              </a:ext>
            </a:extLst>
          </p:cNvPr>
          <p:cNvPicPr>
            <a:picLocks noChangeAspect="1"/>
          </p:cNvPicPr>
          <p:nvPr/>
        </p:nvPicPr>
        <p:blipFill>
          <a:blip r:embed="rId2"/>
          <a:stretch>
            <a:fillRect/>
          </a:stretch>
        </p:blipFill>
        <p:spPr>
          <a:xfrm>
            <a:off x="10817422" y="114781"/>
            <a:ext cx="1247880" cy="1325563"/>
          </a:xfrm>
          <a:prstGeom prst="rect">
            <a:avLst/>
          </a:prstGeom>
        </p:spPr>
      </p:pic>
      <p:sp>
        <p:nvSpPr>
          <p:cNvPr id="8" name="TextBox 7">
            <a:extLst>
              <a:ext uri="{FF2B5EF4-FFF2-40B4-BE49-F238E27FC236}">
                <a16:creationId xmlns:a16="http://schemas.microsoft.com/office/drawing/2014/main" id="{B6BE1D2B-D92A-490F-82A0-156A899CD76B}"/>
              </a:ext>
            </a:extLst>
          </p:cNvPr>
          <p:cNvSpPr txBox="1"/>
          <p:nvPr/>
        </p:nvSpPr>
        <p:spPr>
          <a:xfrm>
            <a:off x="9191501" y="108118"/>
            <a:ext cx="1425990" cy="923330"/>
          </a:xfrm>
          <a:prstGeom prst="rect">
            <a:avLst/>
          </a:prstGeom>
          <a:noFill/>
        </p:spPr>
        <p:txBody>
          <a:bodyPr wrap="square" rtlCol="0">
            <a:spAutoFit/>
          </a:bodyPr>
          <a:lstStyle/>
          <a:p>
            <a:r>
              <a:rPr lang="en-US" dirty="0"/>
              <a:t>Courtesy of Wade Hilts, MSME, PSU</a:t>
            </a:r>
          </a:p>
        </p:txBody>
      </p:sp>
      <p:pic>
        <p:nvPicPr>
          <p:cNvPr id="11" name="Content Placeholder 10">
            <a:extLst>
              <a:ext uri="{FF2B5EF4-FFF2-40B4-BE49-F238E27FC236}">
                <a16:creationId xmlns:a16="http://schemas.microsoft.com/office/drawing/2014/main" id="{0E7127B1-6951-4E3A-8EEC-53869EE86E59}"/>
              </a:ext>
            </a:extLst>
          </p:cNvPr>
          <p:cNvPicPr>
            <a:picLocks noGrp="1" noChangeAspect="1"/>
          </p:cNvPicPr>
          <p:nvPr>
            <p:ph idx="1"/>
          </p:nvPr>
        </p:nvPicPr>
        <p:blipFill>
          <a:blip r:embed="rId3"/>
          <a:stretch>
            <a:fillRect/>
          </a:stretch>
        </p:blipFill>
        <p:spPr>
          <a:xfrm>
            <a:off x="2419109" y="1794076"/>
            <a:ext cx="7339936" cy="5055795"/>
          </a:xfrm>
          <a:prstGeom prst="rect">
            <a:avLst/>
          </a:prstGeom>
        </p:spPr>
      </p:pic>
    </p:spTree>
    <p:extLst>
      <p:ext uri="{BB962C8B-B14F-4D97-AF65-F5344CB8AC3E}">
        <p14:creationId xmlns:p14="http://schemas.microsoft.com/office/powerpoint/2010/main" val="10079170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C408E5-099C-461F-98EA-48FB1468E908}"/>
              </a:ext>
            </a:extLst>
          </p:cNvPr>
          <p:cNvSpPr>
            <a:spLocks noGrp="1"/>
          </p:cNvSpPr>
          <p:nvPr>
            <p:ph type="title"/>
          </p:nvPr>
        </p:nvSpPr>
        <p:spPr>
          <a:xfrm>
            <a:off x="838200" y="365125"/>
            <a:ext cx="10515600" cy="1585595"/>
          </a:xfrm>
        </p:spPr>
        <p:txBody>
          <a:bodyPr>
            <a:normAutofit fontScale="90000"/>
          </a:bodyPr>
          <a:lstStyle/>
          <a:p>
            <a:r>
              <a:rPr lang="en-US" dirty="0"/>
              <a:t>We want to systematically explore the effect of input dependence in the neural balance controller and integrate adaptive circuitry</a:t>
            </a:r>
          </a:p>
        </p:txBody>
      </p:sp>
      <p:sp>
        <p:nvSpPr>
          <p:cNvPr id="3" name="Content Placeholder 2">
            <a:extLst>
              <a:ext uri="{FF2B5EF4-FFF2-40B4-BE49-F238E27FC236}">
                <a16:creationId xmlns:a16="http://schemas.microsoft.com/office/drawing/2014/main" id="{2411B94D-817D-48BB-86A0-F43178607893}"/>
              </a:ext>
            </a:extLst>
          </p:cNvPr>
          <p:cNvSpPr>
            <a:spLocks noGrp="1"/>
          </p:cNvSpPr>
          <p:nvPr>
            <p:ph sz="half" idx="1"/>
          </p:nvPr>
        </p:nvSpPr>
        <p:spPr>
          <a:xfrm>
            <a:off x="1547614" y="2432981"/>
            <a:ext cx="9422363" cy="3811714"/>
          </a:xfrm>
        </p:spPr>
        <p:txBody>
          <a:bodyPr>
            <a:normAutofit/>
          </a:bodyPr>
          <a:lstStyle/>
          <a:p>
            <a:r>
              <a:rPr lang="en-US" dirty="0"/>
              <a:t>Introduce experimental methods</a:t>
            </a:r>
          </a:p>
          <a:p>
            <a:r>
              <a:rPr lang="en-US" dirty="0"/>
              <a:t>Start with simplest balance model and controller possible</a:t>
            </a:r>
          </a:p>
          <a:p>
            <a:r>
              <a:rPr lang="en-US" dirty="0"/>
              <a:t>Implement the controller in open loop and show input dependence</a:t>
            </a:r>
          </a:p>
          <a:p>
            <a:r>
              <a:rPr lang="en-US" dirty="0"/>
              <a:t>Close the loop and show input dependence</a:t>
            </a:r>
          </a:p>
          <a:p>
            <a:r>
              <a:rPr lang="en-US" dirty="0"/>
              <a:t>Tie back to human data </a:t>
            </a:r>
          </a:p>
          <a:p>
            <a:r>
              <a:rPr lang="en-US" dirty="0"/>
              <a:t>Incorporate first adaptive network components</a:t>
            </a:r>
          </a:p>
        </p:txBody>
      </p:sp>
    </p:spTree>
    <p:extLst>
      <p:ext uri="{BB962C8B-B14F-4D97-AF65-F5344CB8AC3E}">
        <p14:creationId xmlns:p14="http://schemas.microsoft.com/office/powerpoint/2010/main" val="318417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616597-A97F-418E-B984-D60AB8A05FC0}"/>
              </a:ext>
            </a:extLst>
          </p:cNvPr>
          <p:cNvSpPr>
            <a:spLocks noGrp="1"/>
          </p:cNvSpPr>
          <p:nvPr>
            <p:ph type="title"/>
          </p:nvPr>
        </p:nvSpPr>
        <p:spPr/>
        <p:txBody>
          <a:bodyPr/>
          <a:lstStyle/>
          <a:p>
            <a:r>
              <a:rPr lang="en-US" dirty="0" err="1"/>
              <a:t>Matlab</a:t>
            </a:r>
            <a:r>
              <a:rPr lang="en-US" dirty="0"/>
              <a:t> simulates the inverted pendulum and </a:t>
            </a:r>
            <a:r>
              <a:rPr lang="en-US" dirty="0" err="1"/>
              <a:t>Animatlab</a:t>
            </a:r>
            <a:r>
              <a:rPr lang="en-US" dirty="0"/>
              <a:t> simulates the neural control</a:t>
            </a:r>
          </a:p>
        </p:txBody>
      </p:sp>
      <p:sp>
        <p:nvSpPr>
          <p:cNvPr id="4" name="Content Placeholder 3">
            <a:extLst>
              <a:ext uri="{FF2B5EF4-FFF2-40B4-BE49-F238E27FC236}">
                <a16:creationId xmlns:a16="http://schemas.microsoft.com/office/drawing/2014/main" id="{16D6011F-E59B-4CF3-9057-7BC6688ECD61}"/>
              </a:ext>
            </a:extLst>
          </p:cNvPr>
          <p:cNvSpPr>
            <a:spLocks noGrp="1"/>
          </p:cNvSpPr>
          <p:nvPr>
            <p:ph sz="half" idx="2"/>
          </p:nvPr>
        </p:nvSpPr>
        <p:spPr>
          <a:xfrm>
            <a:off x="839788" y="1892301"/>
            <a:ext cx="10183812" cy="1841500"/>
          </a:xfrm>
        </p:spPr>
        <p:txBody>
          <a:bodyPr>
            <a:normAutofit/>
          </a:bodyPr>
          <a:lstStyle/>
          <a:p>
            <a:r>
              <a:rPr lang="en-US" dirty="0" err="1"/>
              <a:t>Animatlab</a:t>
            </a:r>
            <a:r>
              <a:rPr lang="en-US" dirty="0"/>
              <a:t> provides realistic simulations of biological systems and allows real-time observation of neural behavior</a:t>
            </a:r>
          </a:p>
          <a:p>
            <a:r>
              <a:rPr lang="en-US" dirty="0" err="1"/>
              <a:t>Matlab</a:t>
            </a:r>
            <a:r>
              <a:rPr lang="en-US" dirty="0"/>
              <a:t> provides inverted pendulum simulation and data collection and analysis capabilities</a:t>
            </a:r>
          </a:p>
          <a:p>
            <a:endParaRPr lang="en-US" dirty="0"/>
          </a:p>
          <a:p>
            <a:endParaRPr lang="en-US" dirty="0"/>
          </a:p>
        </p:txBody>
      </p:sp>
      <p:pic>
        <p:nvPicPr>
          <p:cNvPr id="3" name="Picture 2">
            <a:extLst>
              <a:ext uri="{FF2B5EF4-FFF2-40B4-BE49-F238E27FC236}">
                <a16:creationId xmlns:a16="http://schemas.microsoft.com/office/drawing/2014/main" id="{4DF9097B-D379-48F1-93DD-5F62EADDE3E8}"/>
              </a:ext>
            </a:extLst>
          </p:cNvPr>
          <p:cNvPicPr>
            <a:picLocks noChangeAspect="1"/>
          </p:cNvPicPr>
          <p:nvPr/>
        </p:nvPicPr>
        <p:blipFill>
          <a:blip r:embed="rId2"/>
          <a:stretch>
            <a:fillRect/>
          </a:stretch>
        </p:blipFill>
        <p:spPr>
          <a:xfrm>
            <a:off x="5654914" y="4144171"/>
            <a:ext cx="2776071" cy="2393310"/>
          </a:xfrm>
          <a:prstGeom prst="rect">
            <a:avLst/>
          </a:prstGeom>
        </p:spPr>
      </p:pic>
      <p:pic>
        <p:nvPicPr>
          <p:cNvPr id="5" name="Picture 4">
            <a:extLst>
              <a:ext uri="{FF2B5EF4-FFF2-40B4-BE49-F238E27FC236}">
                <a16:creationId xmlns:a16="http://schemas.microsoft.com/office/drawing/2014/main" id="{4A80759B-694F-416C-B871-1B3B1819EC5F}"/>
              </a:ext>
            </a:extLst>
          </p:cNvPr>
          <p:cNvPicPr>
            <a:picLocks noChangeAspect="1"/>
          </p:cNvPicPr>
          <p:nvPr/>
        </p:nvPicPr>
        <p:blipFill>
          <a:blip r:embed="rId3"/>
          <a:stretch>
            <a:fillRect/>
          </a:stretch>
        </p:blipFill>
        <p:spPr>
          <a:xfrm>
            <a:off x="2210964" y="4920785"/>
            <a:ext cx="1223197" cy="1074931"/>
          </a:xfrm>
          <a:prstGeom prst="rect">
            <a:avLst/>
          </a:prstGeom>
        </p:spPr>
      </p:pic>
      <p:cxnSp>
        <p:nvCxnSpPr>
          <p:cNvPr id="8" name="Straight Arrow Connector 7">
            <a:extLst>
              <a:ext uri="{FF2B5EF4-FFF2-40B4-BE49-F238E27FC236}">
                <a16:creationId xmlns:a16="http://schemas.microsoft.com/office/drawing/2014/main" id="{44028849-CA61-4DD2-B705-E4050CFDA924}"/>
              </a:ext>
            </a:extLst>
          </p:cNvPr>
          <p:cNvCxnSpPr>
            <a:cxnSpLocks/>
          </p:cNvCxnSpPr>
          <p:nvPr/>
        </p:nvCxnSpPr>
        <p:spPr>
          <a:xfrm>
            <a:off x="3697461" y="5241074"/>
            <a:ext cx="1694153"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2" name="Straight Arrow Connector 11">
            <a:extLst>
              <a:ext uri="{FF2B5EF4-FFF2-40B4-BE49-F238E27FC236}">
                <a16:creationId xmlns:a16="http://schemas.microsoft.com/office/drawing/2014/main" id="{1FEED38C-4C25-44DC-A6E1-F07B9D6A71E8}"/>
              </a:ext>
            </a:extLst>
          </p:cNvPr>
          <p:cNvCxnSpPr/>
          <p:nvPr/>
        </p:nvCxnSpPr>
        <p:spPr>
          <a:xfrm flipH="1">
            <a:off x="3697461" y="5995717"/>
            <a:ext cx="1694153"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85FAC52E-F59E-4941-9BA8-D5E9BCA56A8C}"/>
                  </a:ext>
                </a:extLst>
              </p:cNvPr>
              <p:cNvSpPr txBox="1"/>
              <p:nvPr/>
            </p:nvSpPr>
            <p:spPr>
              <a:xfrm>
                <a:off x="3989863" y="4890313"/>
                <a:ext cx="102226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rPr>
                            <m:t>𝑎𝑐𝑡</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rPr>
                            <m:t>𝑑𝑒𝑠</m:t>
                          </m:r>
                        </m:sub>
                      </m:sSub>
                    </m:oMath>
                  </m:oMathPara>
                </a14:m>
                <a:endParaRPr lang="en-US" dirty="0"/>
              </a:p>
            </p:txBody>
          </p:sp>
        </mc:Choice>
        <mc:Fallback xmlns="">
          <p:sp>
            <p:nvSpPr>
              <p:cNvPr id="14" name="TextBox 13">
                <a:extLst>
                  <a:ext uri="{FF2B5EF4-FFF2-40B4-BE49-F238E27FC236}">
                    <a16:creationId xmlns:a16="http://schemas.microsoft.com/office/drawing/2014/main" id="{85FAC52E-F59E-4941-9BA8-D5E9BCA56A8C}"/>
                  </a:ext>
                </a:extLst>
              </p:cNvPr>
              <p:cNvSpPr txBox="1">
                <a:spLocks noRot="1" noChangeAspect="1" noMove="1" noResize="1" noEditPoints="1" noAdjustHandles="1" noChangeArrowheads="1" noChangeShapeType="1" noTextEdit="1"/>
              </p:cNvSpPr>
              <p:nvPr/>
            </p:nvSpPr>
            <p:spPr>
              <a:xfrm>
                <a:off x="3989863" y="4890313"/>
                <a:ext cx="1022268" cy="276999"/>
              </a:xfrm>
              <a:prstGeom prst="rect">
                <a:avLst/>
              </a:prstGeom>
              <a:blipFill>
                <a:blip r:embed="rId4"/>
                <a:stretch>
                  <a:fillRect l="-5389" r="-2395" b="-152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45BB1D68-2CED-4EE5-8927-B9EF3B7DF4A0}"/>
                  </a:ext>
                </a:extLst>
              </p:cNvPr>
              <p:cNvSpPr txBox="1"/>
              <p:nvPr/>
            </p:nvSpPr>
            <p:spPr>
              <a:xfrm>
                <a:off x="3989863" y="5647900"/>
                <a:ext cx="97770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𝑐𝑐𝑤</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𝑐𝑤</m:t>
                          </m:r>
                        </m:sub>
                      </m:sSub>
                    </m:oMath>
                  </m:oMathPara>
                </a14:m>
                <a:endParaRPr lang="en-US" dirty="0"/>
              </a:p>
            </p:txBody>
          </p:sp>
        </mc:Choice>
        <mc:Fallback xmlns="">
          <p:sp>
            <p:nvSpPr>
              <p:cNvPr id="16" name="TextBox 15">
                <a:extLst>
                  <a:ext uri="{FF2B5EF4-FFF2-40B4-BE49-F238E27FC236}">
                    <a16:creationId xmlns:a16="http://schemas.microsoft.com/office/drawing/2014/main" id="{45BB1D68-2CED-4EE5-8927-B9EF3B7DF4A0}"/>
                  </a:ext>
                </a:extLst>
              </p:cNvPr>
              <p:cNvSpPr txBox="1">
                <a:spLocks noRot="1" noChangeAspect="1" noMove="1" noResize="1" noEditPoints="1" noAdjustHandles="1" noChangeArrowheads="1" noChangeShapeType="1" noTextEdit="1"/>
              </p:cNvSpPr>
              <p:nvPr/>
            </p:nvSpPr>
            <p:spPr>
              <a:xfrm>
                <a:off x="3989863" y="5647900"/>
                <a:ext cx="977704" cy="276999"/>
              </a:xfrm>
              <a:prstGeom prst="rect">
                <a:avLst/>
              </a:prstGeom>
              <a:blipFill>
                <a:blip r:embed="rId6"/>
                <a:stretch>
                  <a:fillRect l="-5625" r="-625" b="-10870"/>
                </a:stretch>
              </a:blipFill>
            </p:spPr>
            <p:txBody>
              <a:bodyPr/>
              <a:lstStyle/>
              <a:p>
                <a:r>
                  <a:rPr lang="en-US">
                    <a:noFill/>
                  </a:rPr>
                  <a:t> </a:t>
                </a:r>
              </a:p>
            </p:txBody>
          </p:sp>
        </mc:Fallback>
      </mc:AlternateContent>
      <p:pic>
        <p:nvPicPr>
          <p:cNvPr id="17" name="Picture 16">
            <a:extLst>
              <a:ext uri="{FF2B5EF4-FFF2-40B4-BE49-F238E27FC236}">
                <a16:creationId xmlns:a16="http://schemas.microsoft.com/office/drawing/2014/main" id="{41BD1172-FE58-4E25-9780-081F5D8EAD77}"/>
              </a:ext>
            </a:extLst>
          </p:cNvPr>
          <p:cNvPicPr>
            <a:picLocks noChangeAspect="1"/>
          </p:cNvPicPr>
          <p:nvPr/>
        </p:nvPicPr>
        <p:blipFill>
          <a:blip r:embed="rId7"/>
          <a:stretch>
            <a:fillRect/>
          </a:stretch>
        </p:blipFill>
        <p:spPr>
          <a:xfrm>
            <a:off x="8475550" y="4148922"/>
            <a:ext cx="3325277" cy="2409932"/>
          </a:xfrm>
          <a:prstGeom prst="rect">
            <a:avLst/>
          </a:prstGeom>
        </p:spPr>
      </p:pic>
      <p:pic>
        <p:nvPicPr>
          <p:cNvPr id="13" name="Picture 12">
            <a:extLst>
              <a:ext uri="{FF2B5EF4-FFF2-40B4-BE49-F238E27FC236}">
                <a16:creationId xmlns:a16="http://schemas.microsoft.com/office/drawing/2014/main" id="{FA1CB642-A6D8-4F7D-B1B7-2043C2701D35}"/>
              </a:ext>
            </a:extLst>
          </p:cNvPr>
          <p:cNvPicPr>
            <a:picLocks noChangeAspect="1"/>
          </p:cNvPicPr>
          <p:nvPr/>
        </p:nvPicPr>
        <p:blipFill>
          <a:blip r:embed="rId8"/>
          <a:stretch>
            <a:fillRect/>
          </a:stretch>
        </p:blipFill>
        <p:spPr>
          <a:xfrm>
            <a:off x="721896" y="4143837"/>
            <a:ext cx="1444504" cy="2349038"/>
          </a:xfrm>
          <a:prstGeom prst="rect">
            <a:avLst/>
          </a:prstGeom>
        </p:spPr>
      </p:pic>
    </p:spTree>
    <p:extLst>
      <p:ext uri="{BB962C8B-B14F-4D97-AF65-F5344CB8AC3E}">
        <p14:creationId xmlns:p14="http://schemas.microsoft.com/office/powerpoint/2010/main" val="8096437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FE53F6-36A2-41F4-B503-EB576AB1B560}"/>
              </a:ext>
            </a:extLst>
          </p:cNvPr>
          <p:cNvSpPr>
            <a:spLocks noGrp="1"/>
          </p:cNvSpPr>
          <p:nvPr>
            <p:ph type="title"/>
          </p:nvPr>
        </p:nvSpPr>
        <p:spPr/>
        <p:txBody>
          <a:bodyPr>
            <a:normAutofit fontScale="90000"/>
          </a:bodyPr>
          <a:lstStyle/>
          <a:p>
            <a:r>
              <a:rPr lang="en-US" dirty="0"/>
              <a:t>The frequency response provides output/input data over the frequency range of interest</a:t>
            </a:r>
          </a:p>
        </p:txBody>
      </p:sp>
      <p:sp>
        <p:nvSpPr>
          <p:cNvPr id="3" name="Content Placeholder 2">
            <a:extLst>
              <a:ext uri="{FF2B5EF4-FFF2-40B4-BE49-F238E27FC236}">
                <a16:creationId xmlns:a16="http://schemas.microsoft.com/office/drawing/2014/main" id="{6E55DA1B-9E16-4D2E-AA39-8D683A6AC460}"/>
              </a:ext>
            </a:extLst>
          </p:cNvPr>
          <p:cNvSpPr>
            <a:spLocks noGrp="1"/>
          </p:cNvSpPr>
          <p:nvPr>
            <p:ph idx="1"/>
          </p:nvPr>
        </p:nvSpPr>
        <p:spPr>
          <a:xfrm>
            <a:off x="838200" y="1825624"/>
            <a:ext cx="5105400" cy="4791075"/>
          </a:xfrm>
        </p:spPr>
        <p:txBody>
          <a:bodyPr/>
          <a:lstStyle/>
          <a:p>
            <a:r>
              <a:rPr lang="en-US" dirty="0"/>
              <a:t>The x-axis shows frequency in Hz on a logarithmic scale</a:t>
            </a:r>
          </a:p>
          <a:p>
            <a:pPr marL="0" indent="0">
              <a:buNone/>
            </a:pPr>
            <a:endParaRPr lang="en-US" dirty="0"/>
          </a:p>
          <a:p>
            <a:r>
              <a:rPr lang="en-US" dirty="0"/>
              <a:t>The y-axis shows the ratio of the output amplitude divided by the input amplitude of the system</a:t>
            </a:r>
          </a:p>
          <a:p>
            <a:pPr lvl="1"/>
            <a:r>
              <a:rPr lang="en-US" sz="2800" dirty="0"/>
              <a:t>If the ratio is &gt; 1, the input signal is amplified</a:t>
            </a:r>
          </a:p>
          <a:p>
            <a:pPr lvl="1"/>
            <a:r>
              <a:rPr lang="en-US" sz="2800" dirty="0"/>
              <a:t>If the ratio is &lt; 1, the input signal is attenuated</a:t>
            </a:r>
          </a:p>
        </p:txBody>
      </p:sp>
      <p:pic>
        <p:nvPicPr>
          <p:cNvPr id="5" name="Picture 4">
            <a:extLst>
              <a:ext uri="{FF2B5EF4-FFF2-40B4-BE49-F238E27FC236}">
                <a16:creationId xmlns:a16="http://schemas.microsoft.com/office/drawing/2014/main" id="{9B047843-E84E-48A8-B028-5F3740D95F4F}"/>
              </a:ext>
            </a:extLst>
          </p:cNvPr>
          <p:cNvPicPr>
            <a:picLocks noChangeAspect="1"/>
          </p:cNvPicPr>
          <p:nvPr/>
        </p:nvPicPr>
        <p:blipFill>
          <a:blip r:embed="rId2"/>
          <a:stretch>
            <a:fillRect/>
          </a:stretch>
        </p:blipFill>
        <p:spPr>
          <a:xfrm>
            <a:off x="6825476" y="2969857"/>
            <a:ext cx="4577576" cy="3684294"/>
          </a:xfrm>
          <a:prstGeom prst="rect">
            <a:avLst/>
          </a:prstGeom>
        </p:spPr>
      </p:pic>
      <p:pic>
        <p:nvPicPr>
          <p:cNvPr id="7" name="Picture 6">
            <a:extLst>
              <a:ext uri="{FF2B5EF4-FFF2-40B4-BE49-F238E27FC236}">
                <a16:creationId xmlns:a16="http://schemas.microsoft.com/office/drawing/2014/main" id="{B66572EE-2CC3-4E2D-8381-1AE831E2F737}"/>
              </a:ext>
            </a:extLst>
          </p:cNvPr>
          <p:cNvPicPr>
            <a:picLocks noChangeAspect="1"/>
          </p:cNvPicPr>
          <p:nvPr/>
        </p:nvPicPr>
        <p:blipFill>
          <a:blip r:embed="rId3"/>
          <a:stretch>
            <a:fillRect/>
          </a:stretch>
        </p:blipFill>
        <p:spPr>
          <a:xfrm>
            <a:off x="7790289" y="1825624"/>
            <a:ext cx="2647950" cy="647700"/>
          </a:xfrm>
          <a:prstGeom prst="rect">
            <a:avLst/>
          </a:prstGeom>
        </p:spPr>
      </p:pic>
    </p:spTree>
    <p:extLst>
      <p:ext uri="{BB962C8B-B14F-4D97-AF65-F5344CB8AC3E}">
        <p14:creationId xmlns:p14="http://schemas.microsoft.com/office/powerpoint/2010/main" val="17079059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8A590-4B40-439D-8B12-29FE696F077A}"/>
              </a:ext>
            </a:extLst>
          </p:cNvPr>
          <p:cNvSpPr>
            <a:spLocks noGrp="1"/>
          </p:cNvSpPr>
          <p:nvPr>
            <p:ph type="title"/>
          </p:nvPr>
        </p:nvSpPr>
        <p:spPr/>
        <p:txBody>
          <a:bodyPr/>
          <a:lstStyle/>
          <a:p>
            <a:r>
              <a:rPr lang="en-US" dirty="0"/>
              <a:t>Auto Bode calculates output/input data one frequency at a time</a:t>
            </a:r>
          </a:p>
        </p:txBody>
      </p:sp>
      <p:sp>
        <p:nvSpPr>
          <p:cNvPr id="4" name="Content Placeholder 3">
            <a:extLst>
              <a:ext uri="{FF2B5EF4-FFF2-40B4-BE49-F238E27FC236}">
                <a16:creationId xmlns:a16="http://schemas.microsoft.com/office/drawing/2014/main" id="{3E67B4CD-B930-4E28-97D4-64E79B4F162D}"/>
              </a:ext>
            </a:extLst>
          </p:cNvPr>
          <p:cNvSpPr>
            <a:spLocks noGrp="1"/>
          </p:cNvSpPr>
          <p:nvPr>
            <p:ph sz="half" idx="2"/>
          </p:nvPr>
        </p:nvSpPr>
        <p:spPr>
          <a:xfrm>
            <a:off x="836612" y="1690688"/>
            <a:ext cx="5160963" cy="2350058"/>
          </a:xfrm>
        </p:spPr>
        <p:txBody>
          <a:bodyPr>
            <a:normAutofit/>
          </a:bodyPr>
          <a:lstStyle/>
          <a:p>
            <a:pPr marL="0" indent="0">
              <a:buNone/>
            </a:pPr>
            <a:r>
              <a:rPr lang="en-US" b="1" dirty="0"/>
              <a:t>Pros:</a:t>
            </a:r>
          </a:p>
          <a:p>
            <a:r>
              <a:rPr lang="en-US" dirty="0"/>
              <a:t>Time data is easy to interpret</a:t>
            </a:r>
          </a:p>
          <a:p>
            <a:r>
              <a:rPr lang="en-US" dirty="0"/>
              <a:t>Easy to compare datasets</a:t>
            </a:r>
          </a:p>
        </p:txBody>
      </p:sp>
      <p:pic>
        <p:nvPicPr>
          <p:cNvPr id="3" name="Content Placeholder 2">
            <a:extLst>
              <a:ext uri="{FF2B5EF4-FFF2-40B4-BE49-F238E27FC236}">
                <a16:creationId xmlns:a16="http://schemas.microsoft.com/office/drawing/2014/main" id="{767F8D0E-8FDA-46BF-AE6C-7F648BB371EB}"/>
              </a:ext>
            </a:extLst>
          </p:cNvPr>
          <p:cNvPicPr>
            <a:picLocks noGrp="1" noChangeAspect="1"/>
          </p:cNvPicPr>
          <p:nvPr>
            <p:ph sz="quarter" idx="4"/>
          </p:nvPr>
        </p:nvPicPr>
        <p:blipFill>
          <a:blip r:embed="rId3"/>
          <a:stretch>
            <a:fillRect/>
          </a:stretch>
        </p:blipFill>
        <p:spPr>
          <a:xfrm>
            <a:off x="1144657" y="3371485"/>
            <a:ext cx="4194418" cy="3393195"/>
          </a:xfrm>
          <a:prstGeom prst="rect">
            <a:avLst/>
          </a:prstGeom>
        </p:spPr>
      </p:pic>
      <p:pic>
        <p:nvPicPr>
          <p:cNvPr id="7" name="Picture 6">
            <a:extLst>
              <a:ext uri="{FF2B5EF4-FFF2-40B4-BE49-F238E27FC236}">
                <a16:creationId xmlns:a16="http://schemas.microsoft.com/office/drawing/2014/main" id="{C5730EFE-2B75-4978-9876-A3A57001F236}"/>
              </a:ext>
            </a:extLst>
          </p:cNvPr>
          <p:cNvPicPr>
            <a:picLocks noChangeAspect="1"/>
          </p:cNvPicPr>
          <p:nvPr/>
        </p:nvPicPr>
        <p:blipFill>
          <a:blip r:embed="rId4"/>
          <a:stretch>
            <a:fillRect/>
          </a:stretch>
        </p:blipFill>
        <p:spPr>
          <a:xfrm>
            <a:off x="6852926" y="3371485"/>
            <a:ext cx="4215897" cy="3393195"/>
          </a:xfrm>
          <a:prstGeom prst="rect">
            <a:avLst/>
          </a:prstGeom>
        </p:spPr>
      </p:pic>
      <p:sp>
        <p:nvSpPr>
          <p:cNvPr id="8" name="Content Placeholder 3">
            <a:extLst>
              <a:ext uri="{FF2B5EF4-FFF2-40B4-BE49-F238E27FC236}">
                <a16:creationId xmlns:a16="http://schemas.microsoft.com/office/drawing/2014/main" id="{5449F121-8CCA-47F3-90FE-C0247FA8EA67}"/>
              </a:ext>
            </a:extLst>
          </p:cNvPr>
          <p:cNvSpPr txBox="1">
            <a:spLocks/>
          </p:cNvSpPr>
          <p:nvPr/>
        </p:nvSpPr>
        <p:spPr>
          <a:xfrm>
            <a:off x="6096000" y="1690688"/>
            <a:ext cx="5577697" cy="225178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t>Cons:</a:t>
            </a:r>
          </a:p>
          <a:p>
            <a:r>
              <a:rPr lang="en-US" dirty="0"/>
              <a:t>Miss data between frequency steps</a:t>
            </a:r>
          </a:p>
          <a:p>
            <a:r>
              <a:rPr lang="en-US" dirty="0"/>
              <a:t>Long trials for low frequencies</a:t>
            </a:r>
          </a:p>
          <a:p>
            <a:pPr marL="0" indent="0">
              <a:buFont typeface="Arial" panose="020B0604020202020204" pitchFamily="34" charset="0"/>
              <a:buNone/>
            </a:pPr>
            <a:endParaRPr lang="en-US" b="1" dirty="0"/>
          </a:p>
        </p:txBody>
      </p:sp>
    </p:spTree>
    <p:extLst>
      <p:ext uri="{BB962C8B-B14F-4D97-AF65-F5344CB8AC3E}">
        <p14:creationId xmlns:p14="http://schemas.microsoft.com/office/powerpoint/2010/main" val="12021922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83987B-947E-4EBD-829C-85CA62CDCDAC}"/>
              </a:ext>
            </a:extLst>
          </p:cNvPr>
          <p:cNvSpPr>
            <a:spLocks noGrp="1"/>
          </p:cNvSpPr>
          <p:nvPr>
            <p:ph type="title"/>
          </p:nvPr>
        </p:nvSpPr>
        <p:spPr/>
        <p:txBody>
          <a:bodyPr/>
          <a:lstStyle/>
          <a:p>
            <a:r>
              <a:rPr lang="en-US" dirty="0"/>
              <a:t>White noise input and Fourier transform calculates output/input data all at once</a:t>
            </a:r>
          </a:p>
        </p:txBody>
      </p:sp>
      <p:sp>
        <p:nvSpPr>
          <p:cNvPr id="4" name="Content Placeholder 3">
            <a:extLst>
              <a:ext uri="{FF2B5EF4-FFF2-40B4-BE49-F238E27FC236}">
                <a16:creationId xmlns:a16="http://schemas.microsoft.com/office/drawing/2014/main" id="{E16046AF-3626-415C-ADE3-4FF64F2C6DA2}"/>
              </a:ext>
            </a:extLst>
          </p:cNvPr>
          <p:cNvSpPr>
            <a:spLocks noGrp="1"/>
          </p:cNvSpPr>
          <p:nvPr>
            <p:ph sz="half" idx="2"/>
          </p:nvPr>
        </p:nvSpPr>
        <p:spPr>
          <a:xfrm>
            <a:off x="839788" y="1681163"/>
            <a:ext cx="5157787" cy="1912937"/>
          </a:xfrm>
        </p:spPr>
        <p:txBody>
          <a:bodyPr>
            <a:normAutofit/>
          </a:bodyPr>
          <a:lstStyle/>
          <a:p>
            <a:pPr marL="0" indent="0">
              <a:buNone/>
            </a:pPr>
            <a:r>
              <a:rPr lang="en-US" b="1" dirty="0"/>
              <a:t>Pros:</a:t>
            </a:r>
          </a:p>
          <a:p>
            <a:r>
              <a:rPr lang="en-US" dirty="0"/>
              <a:t>No gaps in the data</a:t>
            </a:r>
          </a:p>
          <a:p>
            <a:r>
              <a:rPr lang="en-US" dirty="0"/>
              <a:t>Trial length is determined by the smallest desired frequency</a:t>
            </a:r>
          </a:p>
        </p:txBody>
      </p:sp>
      <p:pic>
        <p:nvPicPr>
          <p:cNvPr id="3" name="Picture 2">
            <a:extLst>
              <a:ext uri="{FF2B5EF4-FFF2-40B4-BE49-F238E27FC236}">
                <a16:creationId xmlns:a16="http://schemas.microsoft.com/office/drawing/2014/main" id="{F2B517D3-6E25-4721-AE0E-9657A8705DA9}"/>
              </a:ext>
            </a:extLst>
          </p:cNvPr>
          <p:cNvPicPr>
            <a:picLocks noChangeAspect="1"/>
          </p:cNvPicPr>
          <p:nvPr/>
        </p:nvPicPr>
        <p:blipFill>
          <a:blip r:embed="rId3"/>
          <a:stretch>
            <a:fillRect/>
          </a:stretch>
        </p:blipFill>
        <p:spPr>
          <a:xfrm>
            <a:off x="1270363" y="3594100"/>
            <a:ext cx="4036650" cy="3263900"/>
          </a:xfrm>
          <a:prstGeom prst="rect">
            <a:avLst/>
          </a:prstGeom>
        </p:spPr>
      </p:pic>
      <p:pic>
        <p:nvPicPr>
          <p:cNvPr id="7" name="Picture 6">
            <a:extLst>
              <a:ext uri="{FF2B5EF4-FFF2-40B4-BE49-F238E27FC236}">
                <a16:creationId xmlns:a16="http://schemas.microsoft.com/office/drawing/2014/main" id="{1E977007-4C99-4365-ABF1-F600001E3BED}"/>
              </a:ext>
            </a:extLst>
          </p:cNvPr>
          <p:cNvPicPr>
            <a:picLocks noChangeAspect="1"/>
          </p:cNvPicPr>
          <p:nvPr/>
        </p:nvPicPr>
        <p:blipFill>
          <a:blip r:embed="rId4"/>
          <a:stretch>
            <a:fillRect/>
          </a:stretch>
        </p:blipFill>
        <p:spPr>
          <a:xfrm>
            <a:off x="6895049" y="3507802"/>
            <a:ext cx="4036650" cy="3338069"/>
          </a:xfrm>
          <a:prstGeom prst="rect">
            <a:avLst/>
          </a:prstGeom>
        </p:spPr>
      </p:pic>
      <p:sp>
        <p:nvSpPr>
          <p:cNvPr id="6" name="Content Placeholder 3">
            <a:extLst>
              <a:ext uri="{FF2B5EF4-FFF2-40B4-BE49-F238E27FC236}">
                <a16:creationId xmlns:a16="http://schemas.microsoft.com/office/drawing/2014/main" id="{4DC3DADD-CCD2-4563-BABB-0067D2172D21}"/>
              </a:ext>
            </a:extLst>
          </p:cNvPr>
          <p:cNvSpPr txBox="1">
            <a:spLocks/>
          </p:cNvSpPr>
          <p:nvPr/>
        </p:nvSpPr>
        <p:spPr>
          <a:xfrm>
            <a:off x="6441810" y="1681163"/>
            <a:ext cx="5157787" cy="19129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t>Cons:</a:t>
            </a:r>
          </a:p>
          <a:p>
            <a:r>
              <a:rPr lang="en-US" dirty="0"/>
              <a:t>Time data is not informative</a:t>
            </a:r>
          </a:p>
          <a:p>
            <a:r>
              <a:rPr lang="en-US" dirty="0"/>
              <a:t>Difficult to compare datasets</a:t>
            </a:r>
          </a:p>
          <a:p>
            <a:endParaRPr lang="en-US" dirty="0"/>
          </a:p>
        </p:txBody>
      </p:sp>
    </p:spTree>
    <p:extLst>
      <p:ext uri="{BB962C8B-B14F-4D97-AF65-F5344CB8AC3E}">
        <p14:creationId xmlns:p14="http://schemas.microsoft.com/office/powerpoint/2010/main" val="31798466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31BE69-57CE-4BB6-BB73-D3C4DB70F87B}"/>
              </a:ext>
            </a:extLst>
          </p:cNvPr>
          <p:cNvSpPr>
            <a:spLocks noGrp="1"/>
          </p:cNvSpPr>
          <p:nvPr>
            <p:ph type="title"/>
          </p:nvPr>
        </p:nvSpPr>
        <p:spPr/>
        <p:txBody>
          <a:bodyPr>
            <a:normAutofit/>
          </a:bodyPr>
          <a:lstStyle/>
          <a:p>
            <a:r>
              <a:rPr lang="en-US" dirty="0"/>
              <a:t>We will design the controller open loop then implement it in the closed loop system</a:t>
            </a:r>
          </a:p>
        </p:txBody>
      </p:sp>
      <p:pic>
        <p:nvPicPr>
          <p:cNvPr id="13" name="Picture 12">
            <a:extLst>
              <a:ext uri="{FF2B5EF4-FFF2-40B4-BE49-F238E27FC236}">
                <a16:creationId xmlns:a16="http://schemas.microsoft.com/office/drawing/2014/main" id="{9B8193F1-75A4-484C-9E7A-60B2D3DCAE2C}"/>
              </a:ext>
            </a:extLst>
          </p:cNvPr>
          <p:cNvPicPr>
            <a:picLocks noChangeAspect="1"/>
          </p:cNvPicPr>
          <p:nvPr/>
        </p:nvPicPr>
        <p:blipFill>
          <a:blip r:embed="rId2"/>
          <a:stretch>
            <a:fillRect/>
          </a:stretch>
        </p:blipFill>
        <p:spPr>
          <a:xfrm>
            <a:off x="4545261" y="2276836"/>
            <a:ext cx="3500157" cy="1554937"/>
          </a:xfrm>
          <a:prstGeom prst="rect">
            <a:avLst/>
          </a:prstGeom>
        </p:spPr>
      </p:pic>
      <p:pic>
        <p:nvPicPr>
          <p:cNvPr id="14" name="Picture 13">
            <a:extLst>
              <a:ext uri="{FF2B5EF4-FFF2-40B4-BE49-F238E27FC236}">
                <a16:creationId xmlns:a16="http://schemas.microsoft.com/office/drawing/2014/main" id="{EAD517F2-5ABB-4160-AA8A-AA621E1855C3}"/>
              </a:ext>
            </a:extLst>
          </p:cNvPr>
          <p:cNvPicPr>
            <a:picLocks noChangeAspect="1"/>
          </p:cNvPicPr>
          <p:nvPr/>
        </p:nvPicPr>
        <p:blipFill>
          <a:blip r:embed="rId3"/>
          <a:stretch>
            <a:fillRect/>
          </a:stretch>
        </p:blipFill>
        <p:spPr>
          <a:xfrm>
            <a:off x="1427639" y="4303776"/>
            <a:ext cx="9228169" cy="2003927"/>
          </a:xfrm>
          <a:prstGeom prst="rect">
            <a:avLst/>
          </a:prstGeom>
        </p:spPr>
      </p:pic>
    </p:spTree>
    <p:extLst>
      <p:ext uri="{BB962C8B-B14F-4D97-AF65-F5344CB8AC3E}">
        <p14:creationId xmlns:p14="http://schemas.microsoft.com/office/powerpoint/2010/main" val="38660357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31BE69-57CE-4BB6-BB73-D3C4DB70F87B}"/>
              </a:ext>
            </a:extLst>
          </p:cNvPr>
          <p:cNvSpPr>
            <a:spLocks noGrp="1"/>
          </p:cNvSpPr>
          <p:nvPr>
            <p:ph type="title"/>
          </p:nvPr>
        </p:nvSpPr>
        <p:spPr/>
        <p:txBody>
          <a:bodyPr/>
          <a:lstStyle/>
          <a:p>
            <a:r>
              <a:rPr lang="en-US" dirty="0"/>
              <a:t>The frequency response of the neural PD controller is different from the classical PD</a:t>
            </a:r>
          </a:p>
        </p:txBody>
      </p:sp>
      <p:sp>
        <p:nvSpPr>
          <p:cNvPr id="3" name="Text Placeholder 2">
            <a:extLst>
              <a:ext uri="{FF2B5EF4-FFF2-40B4-BE49-F238E27FC236}">
                <a16:creationId xmlns:a16="http://schemas.microsoft.com/office/drawing/2014/main" id="{7EE67E07-A13C-435D-BE38-E1244B037299}"/>
              </a:ext>
            </a:extLst>
          </p:cNvPr>
          <p:cNvSpPr>
            <a:spLocks noGrp="1"/>
          </p:cNvSpPr>
          <p:nvPr>
            <p:ph type="body" idx="1"/>
          </p:nvPr>
        </p:nvSpPr>
        <p:spPr>
          <a:xfrm>
            <a:off x="836612" y="1362187"/>
            <a:ext cx="5157787" cy="823912"/>
          </a:xfrm>
        </p:spPr>
        <p:txBody>
          <a:bodyPr/>
          <a:lstStyle/>
          <a:p>
            <a:r>
              <a:rPr lang="en-US" dirty="0"/>
              <a:t>Classical PD Controller Response</a:t>
            </a:r>
          </a:p>
        </p:txBody>
      </p:sp>
      <p:sp>
        <p:nvSpPr>
          <p:cNvPr id="5" name="Text Placeholder 4">
            <a:extLst>
              <a:ext uri="{FF2B5EF4-FFF2-40B4-BE49-F238E27FC236}">
                <a16:creationId xmlns:a16="http://schemas.microsoft.com/office/drawing/2014/main" id="{78D8F326-0DCB-4BB0-8AD2-DCBCDF1226E4}"/>
              </a:ext>
            </a:extLst>
          </p:cNvPr>
          <p:cNvSpPr>
            <a:spLocks noGrp="1"/>
          </p:cNvSpPr>
          <p:nvPr>
            <p:ph type="body" sz="quarter" idx="3"/>
          </p:nvPr>
        </p:nvSpPr>
        <p:spPr>
          <a:xfrm>
            <a:off x="6197600" y="1681163"/>
            <a:ext cx="5157788" cy="504936"/>
          </a:xfrm>
        </p:spPr>
        <p:txBody>
          <a:bodyPr/>
          <a:lstStyle/>
          <a:p>
            <a:r>
              <a:rPr lang="en-US" dirty="0"/>
              <a:t>Neural PD Controller Response</a:t>
            </a:r>
          </a:p>
        </p:txBody>
      </p:sp>
      <p:pic>
        <p:nvPicPr>
          <p:cNvPr id="7" name="Content Placeholder 4">
            <a:extLst>
              <a:ext uri="{FF2B5EF4-FFF2-40B4-BE49-F238E27FC236}">
                <a16:creationId xmlns:a16="http://schemas.microsoft.com/office/drawing/2014/main" id="{0BE6C320-2060-4263-9703-31E7C9F3CB02}"/>
              </a:ext>
            </a:extLst>
          </p:cNvPr>
          <p:cNvPicPr>
            <a:picLocks noGrp="1" noChangeAspect="1"/>
          </p:cNvPicPr>
          <p:nvPr>
            <p:ph sz="half" idx="2"/>
          </p:nvPr>
        </p:nvPicPr>
        <p:blipFill>
          <a:blip r:embed="rId2"/>
          <a:stretch>
            <a:fillRect/>
          </a:stretch>
        </p:blipFill>
        <p:spPr>
          <a:xfrm>
            <a:off x="315664" y="2244578"/>
            <a:ext cx="5327587" cy="4401560"/>
          </a:xfrm>
          <a:prstGeom prst="rect">
            <a:avLst/>
          </a:prstGeom>
        </p:spPr>
      </p:pic>
      <p:pic>
        <p:nvPicPr>
          <p:cNvPr id="20" name="Content Placeholder 19">
            <a:extLst>
              <a:ext uri="{FF2B5EF4-FFF2-40B4-BE49-F238E27FC236}">
                <a16:creationId xmlns:a16="http://schemas.microsoft.com/office/drawing/2014/main" id="{9E5C0CF1-C8B9-4ECB-85CE-195EA6AA31E7}"/>
              </a:ext>
            </a:extLst>
          </p:cNvPr>
          <p:cNvPicPr>
            <a:picLocks noGrp="1" noChangeAspect="1"/>
          </p:cNvPicPr>
          <p:nvPr>
            <p:ph sz="quarter" idx="4"/>
          </p:nvPr>
        </p:nvPicPr>
        <p:blipFill>
          <a:blip r:embed="rId3"/>
          <a:stretch>
            <a:fillRect/>
          </a:stretch>
        </p:blipFill>
        <p:spPr>
          <a:xfrm>
            <a:off x="5848713" y="2244577"/>
            <a:ext cx="5564841" cy="4284601"/>
          </a:xfrm>
          <a:prstGeom prst="rect">
            <a:avLst/>
          </a:prstGeom>
        </p:spPr>
      </p:pic>
    </p:spTree>
    <p:extLst>
      <p:ext uri="{BB962C8B-B14F-4D97-AF65-F5344CB8AC3E}">
        <p14:creationId xmlns:p14="http://schemas.microsoft.com/office/powerpoint/2010/main" val="21183046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42117B-ABA9-439F-8CE7-03F23E0E9F9D}"/>
              </a:ext>
            </a:extLst>
          </p:cNvPr>
          <p:cNvSpPr>
            <a:spLocks noGrp="1"/>
          </p:cNvSpPr>
          <p:nvPr>
            <p:ph type="title"/>
          </p:nvPr>
        </p:nvSpPr>
        <p:spPr/>
        <p:txBody>
          <a:bodyPr/>
          <a:lstStyle/>
          <a:p>
            <a:r>
              <a:rPr lang="en-US" dirty="0"/>
              <a:t>The neural open loop frequency response is influenced by low pass filters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003025A-123C-4402-BEE9-D297C9F5D0D9}"/>
                  </a:ext>
                </a:extLst>
              </p:cNvPr>
              <p:cNvSpPr>
                <a:spLocks noGrp="1"/>
              </p:cNvSpPr>
              <p:nvPr>
                <p:ph sz="half" idx="1"/>
              </p:nvPr>
            </p:nvSpPr>
            <p:spPr>
              <a:xfrm>
                <a:off x="322524" y="1935804"/>
                <a:ext cx="7051042" cy="4679005"/>
              </a:xfrm>
            </p:spPr>
            <p:txBody>
              <a:bodyPr>
                <a:normAutofit fontScale="92500"/>
              </a:bodyPr>
              <a:lstStyle/>
              <a:p>
                <a:r>
                  <a:rPr lang="en-US" dirty="0"/>
                  <a:t>Each neuron acts as a low pass filter with an 80 Hz cutoff frequency</a:t>
                </a:r>
              </a:p>
              <a:p>
                <a:pPr marL="0" indent="0">
                  <a:buNone/>
                </a:pPr>
                <a:endParaRPr lang="en-US" dirty="0"/>
              </a:p>
              <a:p>
                <a:r>
                  <a:rPr lang="en-US" dirty="0"/>
                  <a:t>The derivative circuit has a built-in 5 Hz filter</a:t>
                </a:r>
              </a:p>
              <a:p>
                <a:pPr marL="0" indent="0">
                  <a:buNone/>
                </a:pPr>
                <a:endParaRPr lang="en-US" dirty="0"/>
              </a:p>
              <a:p>
                <a:pPr marL="0" indent="0">
                  <a:buNone/>
                </a:pPr>
                <a:r>
                  <a:rPr lang="en-US" dirty="0"/>
                  <a:t>The final transfer function has the form:</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f>
                        <m:fPr>
                          <m:ctrlPr>
                            <a:rPr lang="en-US" sz="2600" i="1" smtClean="0">
                              <a:latin typeface="Cambria Math" panose="02040503050406030204" pitchFamily="18" charset="0"/>
                            </a:rPr>
                          </m:ctrlPr>
                        </m:fPr>
                        <m:num>
                          <m:sSub>
                            <m:sSubPr>
                              <m:ctrlPr>
                                <a:rPr lang="en-US" sz="2600" i="1" smtClean="0">
                                  <a:latin typeface="Cambria Math" panose="02040503050406030204" pitchFamily="18" charset="0"/>
                                </a:rPr>
                              </m:ctrlPr>
                            </m:sSubPr>
                            <m:e>
                              <m:r>
                                <a:rPr lang="en-US" sz="2600" b="0" i="1" smtClean="0">
                                  <a:latin typeface="Cambria Math" panose="02040503050406030204" pitchFamily="18" charset="0"/>
                                </a:rPr>
                                <m:t>𝑃𝐷</m:t>
                              </m:r>
                            </m:e>
                            <m:sub>
                              <m:r>
                                <a:rPr lang="en-US" sz="2600" b="0" i="1" smtClean="0">
                                  <a:latin typeface="Cambria Math" panose="02040503050406030204" pitchFamily="18" charset="0"/>
                                </a:rPr>
                                <m:t>𝑜𝑢𝑡</m:t>
                              </m:r>
                            </m:sub>
                          </m:sSub>
                        </m:num>
                        <m:den>
                          <m:sSub>
                            <m:sSubPr>
                              <m:ctrlPr>
                                <a:rPr lang="en-US" sz="2600" i="1" smtClean="0">
                                  <a:latin typeface="Cambria Math" panose="02040503050406030204" pitchFamily="18" charset="0"/>
                                </a:rPr>
                              </m:ctrlPr>
                            </m:sSubPr>
                            <m:e>
                              <m:r>
                                <a:rPr lang="en-US" sz="2600" b="0" i="1" smtClean="0">
                                  <a:latin typeface="Cambria Math" panose="02040503050406030204" pitchFamily="18" charset="0"/>
                                </a:rPr>
                                <m:t>𝑃𝐷</m:t>
                              </m:r>
                            </m:e>
                            <m:sub>
                              <m:r>
                                <a:rPr lang="en-US" sz="2600" b="0" i="1" smtClean="0">
                                  <a:latin typeface="Cambria Math" panose="02040503050406030204" pitchFamily="18" charset="0"/>
                                </a:rPr>
                                <m:t>𝑖𝑛</m:t>
                              </m:r>
                            </m:sub>
                          </m:sSub>
                        </m:den>
                      </m:f>
                      <m:r>
                        <a:rPr lang="en-US" sz="2600" b="0" i="1" smtClean="0">
                          <a:latin typeface="Cambria Math" panose="02040503050406030204" pitchFamily="18" charset="0"/>
                        </a:rPr>
                        <m:t>=</m:t>
                      </m:r>
                      <m:sSup>
                        <m:sSupPr>
                          <m:ctrlPr>
                            <a:rPr lang="en-US" sz="2600" b="0" i="1" smtClean="0">
                              <a:latin typeface="Cambria Math" panose="02040503050406030204" pitchFamily="18" charset="0"/>
                            </a:rPr>
                          </m:ctrlPr>
                        </m:sSupPr>
                        <m:e>
                          <m:sSub>
                            <m:sSubPr>
                              <m:ctrlPr>
                                <a:rPr lang="en-US" sz="2600" b="0" i="1" smtClean="0">
                                  <a:latin typeface="Cambria Math" panose="02040503050406030204" pitchFamily="18" charset="0"/>
                                </a:rPr>
                              </m:ctrlPr>
                            </m:sSubPr>
                            <m:e>
                              <m:r>
                                <a:rPr lang="en-US" sz="2600" b="0" i="1" smtClean="0">
                                  <a:latin typeface="Cambria Math" panose="02040503050406030204" pitchFamily="18" charset="0"/>
                                  <a:ea typeface="Cambria Math" panose="02040503050406030204" pitchFamily="18" charset="0"/>
                                </a:rPr>
                                <m:t>𝜏</m:t>
                              </m:r>
                            </m:e>
                            <m:sub>
                              <m:r>
                                <a:rPr lang="en-US" sz="2600" b="0" i="1" smtClean="0">
                                  <a:latin typeface="Cambria Math" panose="02040503050406030204" pitchFamily="18" charset="0"/>
                                </a:rPr>
                                <m:t>𝑑</m:t>
                              </m:r>
                            </m:sub>
                          </m:sSub>
                          <m:d>
                            <m:dPr>
                              <m:ctrlPr>
                                <a:rPr lang="en-US" sz="2600" b="0" i="1" smtClean="0">
                                  <a:latin typeface="Cambria Math" panose="02040503050406030204" pitchFamily="18" charset="0"/>
                                </a:rPr>
                              </m:ctrlPr>
                            </m:dPr>
                            <m:e>
                              <m:f>
                                <m:fPr>
                                  <m:ctrlPr>
                                    <a:rPr lang="en-US" sz="2600" b="0" i="1" smtClean="0">
                                      <a:latin typeface="Cambria Math" panose="02040503050406030204" pitchFamily="18" charset="0"/>
                                    </a:rPr>
                                  </m:ctrlPr>
                                </m:fPr>
                                <m:num>
                                  <m:r>
                                    <a:rPr lang="en-US" sz="2600" b="0" i="1" smtClean="0">
                                      <a:latin typeface="Cambria Math" panose="02040503050406030204" pitchFamily="18" charset="0"/>
                                    </a:rPr>
                                    <m:t>1</m:t>
                                  </m:r>
                                </m:num>
                                <m:den>
                                  <m:f>
                                    <m:fPr>
                                      <m:ctrlPr>
                                        <a:rPr lang="en-US" sz="2600" b="0" i="1" smtClean="0">
                                          <a:latin typeface="Cambria Math" panose="02040503050406030204" pitchFamily="18" charset="0"/>
                                        </a:rPr>
                                      </m:ctrlPr>
                                    </m:fPr>
                                    <m:num>
                                      <m:r>
                                        <a:rPr lang="en-US" sz="2600" b="0" i="1" smtClean="0">
                                          <a:latin typeface="Cambria Math" panose="02040503050406030204" pitchFamily="18" charset="0"/>
                                        </a:rPr>
                                        <m:t>𝑠</m:t>
                                      </m:r>
                                    </m:num>
                                    <m:den>
                                      <m:r>
                                        <a:rPr lang="en-US" sz="2600" b="0" i="1" smtClean="0">
                                          <a:latin typeface="Cambria Math" panose="02040503050406030204" pitchFamily="18" charset="0"/>
                                        </a:rPr>
                                        <m:t>2</m:t>
                                      </m:r>
                                      <m:r>
                                        <a:rPr lang="en-US" sz="2600" b="0" i="1" smtClean="0">
                                          <a:latin typeface="Cambria Math" panose="02040503050406030204" pitchFamily="18" charset="0"/>
                                          <a:ea typeface="Cambria Math" panose="02040503050406030204" pitchFamily="18" charset="0"/>
                                        </a:rPr>
                                        <m:t>𝜋</m:t>
                                      </m:r>
                                      <m:sSub>
                                        <m:sSubPr>
                                          <m:ctrlPr>
                                            <a:rPr lang="en-US" sz="2600" b="0" i="1" smtClean="0">
                                              <a:latin typeface="Cambria Math" panose="02040503050406030204" pitchFamily="18" charset="0"/>
                                              <a:ea typeface="Cambria Math" panose="02040503050406030204" pitchFamily="18" charset="0"/>
                                            </a:rPr>
                                          </m:ctrlPr>
                                        </m:sSubPr>
                                        <m:e>
                                          <m:r>
                                            <a:rPr lang="en-US" sz="2600" b="0" i="1" smtClean="0">
                                              <a:latin typeface="Cambria Math" panose="02040503050406030204" pitchFamily="18" charset="0"/>
                                              <a:ea typeface="Cambria Math" panose="02040503050406030204" pitchFamily="18" charset="0"/>
                                            </a:rPr>
                                            <m:t>𝑓</m:t>
                                          </m:r>
                                        </m:e>
                                        <m:sub>
                                          <m:r>
                                            <a:rPr lang="en-US" sz="2600" b="0" i="1" smtClean="0">
                                              <a:latin typeface="Cambria Math" panose="02040503050406030204" pitchFamily="18" charset="0"/>
                                              <a:ea typeface="Cambria Math" panose="02040503050406030204" pitchFamily="18" charset="0"/>
                                            </a:rPr>
                                            <m:t>80</m:t>
                                          </m:r>
                                        </m:sub>
                                      </m:sSub>
                                    </m:den>
                                  </m:f>
                                  <m:r>
                                    <a:rPr lang="en-US" sz="2600" b="0" i="1" smtClean="0">
                                      <a:latin typeface="Cambria Math" panose="02040503050406030204" pitchFamily="18" charset="0"/>
                                    </a:rPr>
                                    <m:t>+1</m:t>
                                  </m:r>
                                </m:den>
                              </m:f>
                            </m:e>
                          </m:d>
                        </m:e>
                        <m:sup>
                          <m:r>
                            <a:rPr lang="en-US" sz="2600" b="0" i="1" smtClean="0">
                              <a:latin typeface="Cambria Math" panose="02040503050406030204" pitchFamily="18" charset="0"/>
                            </a:rPr>
                            <m:t>4</m:t>
                          </m:r>
                        </m:sup>
                      </m:sSup>
                      <m:d>
                        <m:dPr>
                          <m:begChr m:val="["/>
                          <m:endChr m:val="]"/>
                          <m:ctrlPr>
                            <a:rPr lang="en-US" sz="2600" b="0" i="1" smtClean="0">
                              <a:latin typeface="Cambria Math" panose="02040503050406030204" pitchFamily="18" charset="0"/>
                            </a:rPr>
                          </m:ctrlPr>
                        </m:dPr>
                        <m:e>
                          <m:sSub>
                            <m:sSubPr>
                              <m:ctrlPr>
                                <a:rPr lang="en-US" sz="2600" b="0" i="1" smtClean="0">
                                  <a:latin typeface="Cambria Math" panose="02040503050406030204" pitchFamily="18" charset="0"/>
                                </a:rPr>
                              </m:ctrlPr>
                            </m:sSubPr>
                            <m:e>
                              <m:r>
                                <a:rPr lang="en-US" sz="2600" b="0" i="1" smtClean="0">
                                  <a:latin typeface="Cambria Math" panose="02040503050406030204" pitchFamily="18" charset="0"/>
                                </a:rPr>
                                <m:t>𝐾</m:t>
                              </m:r>
                            </m:e>
                            <m:sub>
                              <m:r>
                                <a:rPr lang="en-US" sz="2600" b="0" i="1" smtClean="0">
                                  <a:latin typeface="Cambria Math" panose="02040503050406030204" pitchFamily="18" charset="0"/>
                                </a:rPr>
                                <m:t>𝑝</m:t>
                              </m:r>
                            </m:sub>
                          </m:sSub>
                          <m:r>
                            <a:rPr lang="en-US" sz="2600" b="0" i="1" smtClean="0">
                              <a:latin typeface="Cambria Math" panose="02040503050406030204" pitchFamily="18" charset="0"/>
                            </a:rPr>
                            <m:t>+</m:t>
                          </m:r>
                          <m:sSub>
                            <m:sSubPr>
                              <m:ctrlPr>
                                <a:rPr lang="en-US" sz="2600" b="0" i="1" smtClean="0">
                                  <a:latin typeface="Cambria Math" panose="02040503050406030204" pitchFamily="18" charset="0"/>
                                </a:rPr>
                              </m:ctrlPr>
                            </m:sSubPr>
                            <m:e>
                              <m:r>
                                <a:rPr lang="en-US" sz="2600" b="0" i="1" smtClean="0">
                                  <a:latin typeface="Cambria Math" panose="02040503050406030204" pitchFamily="18" charset="0"/>
                                </a:rPr>
                                <m:t>𝐾</m:t>
                              </m:r>
                            </m:e>
                            <m:sub>
                              <m:r>
                                <a:rPr lang="en-US" sz="2600" b="0" i="1" smtClean="0">
                                  <a:latin typeface="Cambria Math" panose="02040503050406030204" pitchFamily="18" charset="0"/>
                                </a:rPr>
                                <m:t>𝑑</m:t>
                              </m:r>
                            </m:sub>
                          </m:sSub>
                          <m:r>
                            <a:rPr lang="en-US" sz="2600" b="0" i="1" smtClean="0">
                              <a:latin typeface="Cambria Math" panose="02040503050406030204" pitchFamily="18" charset="0"/>
                            </a:rPr>
                            <m:t>𝑠</m:t>
                          </m:r>
                          <m:d>
                            <m:dPr>
                              <m:ctrlPr>
                                <a:rPr lang="en-US" sz="2600" b="0" i="1" smtClean="0">
                                  <a:latin typeface="Cambria Math" panose="02040503050406030204" pitchFamily="18" charset="0"/>
                                </a:rPr>
                              </m:ctrlPr>
                            </m:dPr>
                            <m:e>
                              <m:f>
                                <m:fPr>
                                  <m:ctrlPr>
                                    <a:rPr lang="en-US" sz="2600" b="0" i="1" smtClean="0">
                                      <a:latin typeface="Cambria Math" panose="02040503050406030204" pitchFamily="18" charset="0"/>
                                    </a:rPr>
                                  </m:ctrlPr>
                                </m:fPr>
                                <m:num>
                                  <m:r>
                                    <a:rPr lang="en-US" sz="2600" b="0" i="1" smtClean="0">
                                      <a:latin typeface="Cambria Math" panose="02040503050406030204" pitchFamily="18" charset="0"/>
                                    </a:rPr>
                                    <m:t>1</m:t>
                                  </m:r>
                                </m:num>
                                <m:den>
                                  <m:f>
                                    <m:fPr>
                                      <m:ctrlPr>
                                        <a:rPr lang="en-US" sz="2600" b="0" i="1" smtClean="0">
                                          <a:latin typeface="Cambria Math" panose="02040503050406030204" pitchFamily="18" charset="0"/>
                                        </a:rPr>
                                      </m:ctrlPr>
                                    </m:fPr>
                                    <m:num>
                                      <m:r>
                                        <a:rPr lang="en-US" sz="2600" b="0" i="1" smtClean="0">
                                          <a:latin typeface="Cambria Math" panose="02040503050406030204" pitchFamily="18" charset="0"/>
                                        </a:rPr>
                                        <m:t>𝑠</m:t>
                                      </m:r>
                                    </m:num>
                                    <m:den>
                                      <m:r>
                                        <a:rPr lang="en-US" sz="2600" b="0" i="1" smtClean="0">
                                          <a:latin typeface="Cambria Math" panose="02040503050406030204" pitchFamily="18" charset="0"/>
                                        </a:rPr>
                                        <m:t>2</m:t>
                                      </m:r>
                                      <m:r>
                                        <a:rPr lang="en-US" sz="2600" b="0" i="1" smtClean="0">
                                          <a:latin typeface="Cambria Math" panose="02040503050406030204" pitchFamily="18" charset="0"/>
                                          <a:ea typeface="Cambria Math" panose="02040503050406030204" pitchFamily="18" charset="0"/>
                                        </a:rPr>
                                        <m:t>𝜋</m:t>
                                      </m:r>
                                      <m:sSub>
                                        <m:sSubPr>
                                          <m:ctrlPr>
                                            <a:rPr lang="en-US" sz="2600" b="0" i="1" smtClean="0">
                                              <a:latin typeface="Cambria Math" panose="02040503050406030204" pitchFamily="18" charset="0"/>
                                              <a:ea typeface="Cambria Math" panose="02040503050406030204" pitchFamily="18" charset="0"/>
                                            </a:rPr>
                                          </m:ctrlPr>
                                        </m:sSubPr>
                                        <m:e>
                                          <m:r>
                                            <a:rPr lang="en-US" sz="2600" b="0" i="1" smtClean="0">
                                              <a:latin typeface="Cambria Math" panose="02040503050406030204" pitchFamily="18" charset="0"/>
                                              <a:ea typeface="Cambria Math" panose="02040503050406030204" pitchFamily="18" charset="0"/>
                                            </a:rPr>
                                            <m:t>𝑓</m:t>
                                          </m:r>
                                        </m:e>
                                        <m:sub>
                                          <m:r>
                                            <a:rPr lang="en-US" sz="2600" b="0" i="1" smtClean="0">
                                              <a:latin typeface="Cambria Math" panose="02040503050406030204" pitchFamily="18" charset="0"/>
                                              <a:ea typeface="Cambria Math" panose="02040503050406030204" pitchFamily="18" charset="0"/>
                                            </a:rPr>
                                            <m:t>5</m:t>
                                          </m:r>
                                        </m:sub>
                                      </m:sSub>
                                    </m:den>
                                  </m:f>
                                  <m:r>
                                    <a:rPr lang="en-US" sz="2600" b="0" i="1" smtClean="0">
                                      <a:latin typeface="Cambria Math" panose="02040503050406030204" pitchFamily="18" charset="0"/>
                                    </a:rPr>
                                    <m:t>+1</m:t>
                                  </m:r>
                                </m:den>
                              </m:f>
                            </m:e>
                          </m:d>
                        </m:e>
                      </m:d>
                    </m:oMath>
                  </m:oMathPara>
                </a14:m>
                <a:endParaRPr lang="en-US" dirty="0"/>
              </a:p>
            </p:txBody>
          </p:sp>
        </mc:Choice>
        <mc:Fallback xmlns="">
          <p:sp>
            <p:nvSpPr>
              <p:cNvPr id="3" name="Content Placeholder 2">
                <a:extLst>
                  <a:ext uri="{FF2B5EF4-FFF2-40B4-BE49-F238E27FC236}">
                    <a16:creationId xmlns:a16="http://schemas.microsoft.com/office/drawing/2014/main" id="{7003025A-123C-4402-BEE9-D297C9F5D0D9}"/>
                  </a:ext>
                </a:extLst>
              </p:cNvPr>
              <p:cNvSpPr>
                <a:spLocks noGrp="1" noRot="1" noChangeAspect="1" noMove="1" noResize="1" noEditPoints="1" noAdjustHandles="1" noChangeArrowheads="1" noChangeShapeType="1" noTextEdit="1"/>
              </p:cNvSpPr>
              <p:nvPr>
                <p:ph sz="half" idx="1"/>
              </p:nvPr>
            </p:nvSpPr>
            <p:spPr>
              <a:xfrm>
                <a:off x="322524" y="1935804"/>
                <a:ext cx="7051042" cy="4679005"/>
              </a:xfrm>
              <a:blipFill>
                <a:blip r:embed="rId2"/>
                <a:stretch>
                  <a:fillRect l="-1556" t="-2086"/>
                </a:stretch>
              </a:blipFill>
            </p:spPr>
            <p:txBody>
              <a:bodyPr/>
              <a:lstStyle/>
              <a:p>
                <a:r>
                  <a:rPr lang="en-US">
                    <a:noFill/>
                  </a:rPr>
                  <a:t> </a:t>
                </a:r>
              </a:p>
            </p:txBody>
          </p:sp>
        </mc:Fallback>
      </mc:AlternateContent>
      <p:pic>
        <p:nvPicPr>
          <p:cNvPr id="7" name="Content Placeholder 19">
            <a:extLst>
              <a:ext uri="{FF2B5EF4-FFF2-40B4-BE49-F238E27FC236}">
                <a16:creationId xmlns:a16="http://schemas.microsoft.com/office/drawing/2014/main" id="{402B73E8-9523-4108-BE1D-DCD2D7E6F561}"/>
              </a:ext>
            </a:extLst>
          </p:cNvPr>
          <p:cNvPicPr>
            <a:picLocks noGrp="1" noChangeAspect="1"/>
          </p:cNvPicPr>
          <p:nvPr>
            <p:ph sz="half" idx="2"/>
          </p:nvPr>
        </p:nvPicPr>
        <p:blipFill>
          <a:blip r:embed="rId3"/>
          <a:stretch>
            <a:fillRect/>
          </a:stretch>
        </p:blipFill>
        <p:spPr>
          <a:xfrm>
            <a:off x="7568119" y="1198183"/>
            <a:ext cx="3785682" cy="2914753"/>
          </a:xfrm>
          <a:prstGeom prst="rect">
            <a:avLst/>
          </a:prstGeom>
        </p:spPr>
      </p:pic>
      <p:pic>
        <p:nvPicPr>
          <p:cNvPr id="8" name="Content Placeholder 10">
            <a:extLst>
              <a:ext uri="{FF2B5EF4-FFF2-40B4-BE49-F238E27FC236}">
                <a16:creationId xmlns:a16="http://schemas.microsoft.com/office/drawing/2014/main" id="{5500A033-5790-439A-9CD7-E46F459FC654}"/>
              </a:ext>
            </a:extLst>
          </p:cNvPr>
          <p:cNvPicPr>
            <a:picLocks noChangeAspect="1"/>
          </p:cNvPicPr>
          <p:nvPr/>
        </p:nvPicPr>
        <p:blipFill>
          <a:blip r:embed="rId4"/>
          <a:stretch>
            <a:fillRect/>
          </a:stretch>
        </p:blipFill>
        <p:spPr>
          <a:xfrm>
            <a:off x="7568118" y="4209726"/>
            <a:ext cx="3785682" cy="2607602"/>
          </a:xfrm>
          <a:prstGeom prst="rect">
            <a:avLst/>
          </a:prstGeom>
        </p:spPr>
      </p:pic>
    </p:spTree>
    <p:extLst>
      <p:ext uri="{BB962C8B-B14F-4D97-AF65-F5344CB8AC3E}">
        <p14:creationId xmlns:p14="http://schemas.microsoft.com/office/powerpoint/2010/main" val="2006128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8BE1FF-99F5-49A2-8C06-168F15952FFD}"/>
              </a:ext>
            </a:extLst>
          </p:cNvPr>
          <p:cNvSpPr>
            <a:spLocks noGrp="1"/>
          </p:cNvSpPr>
          <p:nvPr>
            <p:ph type="title"/>
          </p:nvPr>
        </p:nvSpPr>
        <p:spPr/>
        <p:txBody>
          <a:bodyPr>
            <a:normAutofit fontScale="90000"/>
          </a:bodyPr>
          <a:lstStyle/>
          <a:p>
            <a:r>
              <a:rPr lang="en-US" dirty="0"/>
              <a:t>In the Agile and Adaptive Robotics Lab, we are interested in uncovering and leveraging biological mechanisms to perform adaptive control</a:t>
            </a:r>
          </a:p>
        </p:txBody>
      </p:sp>
      <p:sp>
        <p:nvSpPr>
          <p:cNvPr id="10" name="Content Placeholder 9">
            <a:extLst>
              <a:ext uri="{FF2B5EF4-FFF2-40B4-BE49-F238E27FC236}">
                <a16:creationId xmlns:a16="http://schemas.microsoft.com/office/drawing/2014/main" id="{08247D4F-409E-45AE-8567-AAC5F5B8057C}"/>
              </a:ext>
            </a:extLst>
          </p:cNvPr>
          <p:cNvSpPr>
            <a:spLocks noGrp="1"/>
          </p:cNvSpPr>
          <p:nvPr>
            <p:ph sz="half" idx="1"/>
          </p:nvPr>
        </p:nvSpPr>
        <p:spPr>
          <a:xfrm>
            <a:off x="838199" y="5554133"/>
            <a:ext cx="10755489" cy="622830"/>
          </a:xfrm>
        </p:spPr>
        <p:txBody>
          <a:bodyPr/>
          <a:lstStyle/>
          <a:p>
            <a:pPr marL="0" indent="0">
              <a:buNone/>
            </a:pPr>
            <a:r>
              <a:rPr lang="en-US" dirty="0"/>
              <a:t>We are researching the mechanisms of human balance and locomotion</a:t>
            </a:r>
          </a:p>
        </p:txBody>
      </p:sp>
      <p:pic>
        <p:nvPicPr>
          <p:cNvPr id="11" name="Picture 10">
            <a:extLst>
              <a:ext uri="{FF2B5EF4-FFF2-40B4-BE49-F238E27FC236}">
                <a16:creationId xmlns:a16="http://schemas.microsoft.com/office/drawing/2014/main" id="{01863FF3-B628-4E90-AFE1-E798FB2F030E}"/>
              </a:ext>
            </a:extLst>
          </p:cNvPr>
          <p:cNvPicPr>
            <a:picLocks noChangeAspect="1"/>
          </p:cNvPicPr>
          <p:nvPr/>
        </p:nvPicPr>
        <p:blipFill>
          <a:blip r:embed="rId3"/>
          <a:stretch>
            <a:fillRect/>
          </a:stretch>
        </p:blipFill>
        <p:spPr>
          <a:xfrm>
            <a:off x="2004449" y="2235201"/>
            <a:ext cx="8183102" cy="2980266"/>
          </a:xfrm>
          <a:prstGeom prst="rect">
            <a:avLst/>
          </a:prstGeom>
        </p:spPr>
      </p:pic>
    </p:spTree>
    <p:extLst>
      <p:ext uri="{BB962C8B-B14F-4D97-AF65-F5344CB8AC3E}">
        <p14:creationId xmlns:p14="http://schemas.microsoft.com/office/powerpoint/2010/main" val="5257551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961368-54C8-483E-B895-5C5508669FB5}"/>
              </a:ext>
            </a:extLst>
          </p:cNvPr>
          <p:cNvSpPr>
            <a:spLocks noGrp="1"/>
          </p:cNvSpPr>
          <p:nvPr>
            <p:ph type="title"/>
          </p:nvPr>
        </p:nvSpPr>
        <p:spPr/>
        <p:txBody>
          <a:bodyPr>
            <a:normAutofit fontScale="90000"/>
          </a:bodyPr>
          <a:lstStyle/>
          <a:p>
            <a:r>
              <a:rPr lang="en-US" dirty="0"/>
              <a:t>The closed loop frequency response occurs at such low frequencies that the neural PD can be modeled in the classical way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07E10EE-DBC5-47A0-AA05-A694BA04CBA2}"/>
                  </a:ext>
                </a:extLst>
              </p:cNvPr>
              <p:cNvSpPr>
                <a:spLocks noGrp="1"/>
              </p:cNvSpPr>
              <p:nvPr>
                <p:ph sz="half" idx="1"/>
              </p:nvPr>
            </p:nvSpPr>
            <p:spPr>
              <a:xfrm>
                <a:off x="838200" y="2023872"/>
                <a:ext cx="5149437" cy="4467416"/>
              </a:xfrm>
            </p:spPr>
            <p:txBody>
              <a:bodyPr>
                <a:normAutofit fontScale="77500" lnSpcReduction="20000"/>
              </a:bodyPr>
              <a:lstStyle/>
              <a:p>
                <a:r>
                  <a:rPr lang="en-US" dirty="0"/>
                  <a:t>The experimental human balance data completes its frequency response by 3 Hz</a:t>
                </a:r>
              </a:p>
              <a:p>
                <a:r>
                  <a:rPr lang="en-US" dirty="0"/>
                  <a:t>So the 5 and 80 Hz filters in the open loop can be disregarded in closed loop analysis</a:t>
                </a:r>
              </a:p>
              <a:p>
                <a:pPr marL="0" indent="0">
                  <a:buNone/>
                </a:pPr>
                <a:endParaRPr lang="en-US"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𝑐</m:t>
                              </m:r>
                              <m:r>
                                <a:rPr lang="en-US" i="1">
                                  <a:latin typeface="Cambria Math" panose="02040503050406030204" pitchFamily="18" charset="0"/>
                                </a:rPr>
                                <m:t>,</m:t>
                              </m:r>
                              <m:r>
                                <a:rPr lang="en-US" i="1">
                                  <a:latin typeface="Cambria Math" panose="02040503050406030204" pitchFamily="18" charset="0"/>
                                </a:rPr>
                                <m:t>𝑜𝑢𝑡</m:t>
                              </m:r>
                            </m:sub>
                          </m:sSub>
                        </m:num>
                        <m:den>
                          <m:sSub>
                            <m:sSubPr>
                              <m:ctrlPr>
                                <a:rPr lang="en-US" i="1">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𝑐</m:t>
                              </m:r>
                              <m:r>
                                <a:rPr lang="en-US" i="1">
                                  <a:latin typeface="Cambria Math" panose="02040503050406030204" pitchFamily="18" charset="0"/>
                                </a:rPr>
                                <m:t>,</m:t>
                              </m:r>
                              <m:r>
                                <a:rPr lang="en-US" i="1">
                                  <a:latin typeface="Cambria Math" panose="02040503050406030204" pitchFamily="18" charset="0"/>
                                </a:rPr>
                                <m:t>𝑖𝑛</m:t>
                              </m:r>
                            </m:sub>
                          </m:sSub>
                        </m:den>
                      </m:f>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𝜏</m:t>
                          </m:r>
                        </m:e>
                        <m:sub>
                          <m:r>
                            <a:rPr lang="en-US" i="1">
                              <a:latin typeface="Cambria Math" panose="02040503050406030204" pitchFamily="18" charset="0"/>
                            </a:rPr>
                            <m:t>𝑑</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𝐾</m:t>
                          </m:r>
                        </m:e>
                        <m:sub>
                          <m:r>
                            <a:rPr lang="en-US" i="1">
                              <a:latin typeface="Cambria Math" panose="02040503050406030204" pitchFamily="18" charset="0"/>
                            </a:rPr>
                            <m:t>𝑝</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𝐾</m:t>
                          </m:r>
                        </m:e>
                        <m:sub>
                          <m:r>
                            <a:rPr lang="en-US" i="1">
                              <a:latin typeface="Cambria Math" panose="02040503050406030204" pitchFamily="18" charset="0"/>
                            </a:rPr>
                            <m:t>𝑑</m:t>
                          </m:r>
                        </m:sub>
                      </m:sSub>
                      <m:r>
                        <a:rPr lang="en-US" i="1">
                          <a:latin typeface="Cambria Math" panose="02040503050406030204" pitchFamily="18" charset="0"/>
                        </a:rPr>
                        <m:t>𝑠</m:t>
                      </m:r>
                      <m:r>
                        <a:rPr lang="en-US" i="1">
                          <a:latin typeface="Cambria Math" panose="02040503050406030204" pitchFamily="18" charset="0"/>
                        </a:rPr>
                        <m:t>)</m:t>
                      </m:r>
                    </m:oMath>
                  </m:oMathPara>
                </a14:m>
                <a:br>
                  <a:rPr lang="en-US" dirty="0"/>
                </a:br>
                <a:br>
                  <a:rPr lang="en-US" dirty="0"/>
                </a:br>
                <a:r>
                  <a:rPr lang="en-US" dirty="0"/>
                  <a:t>The best fit occurs at approximately:</a:t>
                </a:r>
              </a:p>
              <a:p>
                <a:pPr marL="0" indent="0">
                  <a:buNone/>
                </a:pPr>
                <a:br>
                  <a:rPr lang="en-US" dirty="0"/>
                </a:b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𝜏</m:t>
                          </m:r>
                        </m:e>
                        <m:sub>
                          <m:r>
                            <a:rPr lang="en-US" i="1">
                              <a:latin typeface="Cambria Math" panose="02040503050406030204" pitchFamily="18" charset="0"/>
                              <a:ea typeface="Cambria Math" panose="02040503050406030204" pitchFamily="18" charset="0"/>
                            </a:rPr>
                            <m:t>𝑑</m:t>
                          </m:r>
                        </m:sub>
                      </m:sSub>
                      <m:r>
                        <a:rPr lang="en-US" i="1">
                          <a:latin typeface="Cambria Math" panose="02040503050406030204" pitchFamily="18" charset="0"/>
                          <a:ea typeface="Cambria Math" panose="02040503050406030204" pitchFamily="18" charset="0"/>
                        </a:rPr>
                        <m:t>=0.15</m:t>
                      </m:r>
                    </m:oMath>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𝐾</m:t>
                          </m:r>
                        </m:e>
                        <m:sub>
                          <m:r>
                            <a:rPr lang="en-US" i="1">
                              <a:latin typeface="Cambria Math" panose="02040503050406030204" pitchFamily="18" charset="0"/>
                            </a:rPr>
                            <m:t>𝑝</m:t>
                          </m:r>
                        </m:sub>
                      </m:sSub>
                      <m:r>
                        <a:rPr lang="en-US" i="1">
                          <a:latin typeface="Cambria Math" panose="02040503050406030204" pitchFamily="18" charset="0"/>
                        </a:rPr>
                        <m:t>=1050</m:t>
                      </m:r>
                    </m:oMath>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𝐾</m:t>
                          </m:r>
                        </m:e>
                        <m:sub>
                          <m:r>
                            <a:rPr lang="en-US" i="1">
                              <a:latin typeface="Cambria Math" panose="02040503050406030204" pitchFamily="18" charset="0"/>
                            </a:rPr>
                            <m:t>𝑑</m:t>
                          </m:r>
                        </m:sub>
                      </m:sSub>
                      <m:r>
                        <a:rPr lang="en-US" i="1">
                          <a:latin typeface="Cambria Math" panose="02040503050406030204" pitchFamily="18" charset="0"/>
                        </a:rPr>
                        <m:t>=250</m:t>
                      </m:r>
                    </m:oMath>
                  </m:oMathPara>
                </a14:m>
                <a:endParaRPr lang="en-US" dirty="0"/>
              </a:p>
            </p:txBody>
          </p:sp>
        </mc:Choice>
        <mc:Fallback xmlns="">
          <p:sp>
            <p:nvSpPr>
              <p:cNvPr id="3" name="Content Placeholder 2">
                <a:extLst>
                  <a:ext uri="{FF2B5EF4-FFF2-40B4-BE49-F238E27FC236}">
                    <a16:creationId xmlns:a16="http://schemas.microsoft.com/office/drawing/2014/main" id="{C07E10EE-DBC5-47A0-AA05-A694BA04CBA2}"/>
                  </a:ext>
                </a:extLst>
              </p:cNvPr>
              <p:cNvSpPr>
                <a:spLocks noGrp="1" noRot="1" noChangeAspect="1" noMove="1" noResize="1" noEditPoints="1" noAdjustHandles="1" noChangeArrowheads="1" noChangeShapeType="1" noTextEdit="1"/>
              </p:cNvSpPr>
              <p:nvPr>
                <p:ph sz="half" idx="1"/>
              </p:nvPr>
            </p:nvSpPr>
            <p:spPr>
              <a:xfrm>
                <a:off x="838200" y="2023872"/>
                <a:ext cx="5149437" cy="4467416"/>
              </a:xfrm>
              <a:blipFill>
                <a:blip r:embed="rId2"/>
                <a:stretch>
                  <a:fillRect l="-1540" t="-2865" r="-711"/>
                </a:stretch>
              </a:blipFill>
            </p:spPr>
            <p:txBody>
              <a:bodyPr/>
              <a:lstStyle/>
              <a:p>
                <a:r>
                  <a:rPr lang="en-US">
                    <a:noFill/>
                  </a:rPr>
                  <a:t> </a:t>
                </a:r>
              </a:p>
            </p:txBody>
          </p:sp>
        </mc:Fallback>
      </mc:AlternateContent>
      <p:pic>
        <p:nvPicPr>
          <p:cNvPr id="8" name="Content Placeholder 7">
            <a:extLst>
              <a:ext uri="{FF2B5EF4-FFF2-40B4-BE49-F238E27FC236}">
                <a16:creationId xmlns:a16="http://schemas.microsoft.com/office/drawing/2014/main" id="{4070376B-95EE-44D1-AD31-F754D7FD4768}"/>
              </a:ext>
            </a:extLst>
          </p:cNvPr>
          <p:cNvPicPr>
            <a:picLocks noGrp="1" noChangeAspect="1"/>
          </p:cNvPicPr>
          <p:nvPr>
            <p:ph sz="half" idx="2"/>
          </p:nvPr>
        </p:nvPicPr>
        <p:blipFill>
          <a:blip r:embed="rId3"/>
          <a:stretch>
            <a:fillRect/>
          </a:stretch>
        </p:blipFill>
        <p:spPr>
          <a:xfrm>
            <a:off x="6338476" y="2139950"/>
            <a:ext cx="5117272" cy="4351338"/>
          </a:xfrm>
          <a:prstGeom prst="rect">
            <a:avLst/>
          </a:prstGeom>
        </p:spPr>
      </p:pic>
    </p:spTree>
    <p:extLst>
      <p:ext uri="{BB962C8B-B14F-4D97-AF65-F5344CB8AC3E}">
        <p14:creationId xmlns:p14="http://schemas.microsoft.com/office/powerpoint/2010/main" val="33540769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90C0B8-F112-4489-98CB-925374CD7AF6}"/>
              </a:ext>
            </a:extLst>
          </p:cNvPr>
          <p:cNvSpPr>
            <a:spLocks noGrp="1"/>
          </p:cNvSpPr>
          <p:nvPr>
            <p:ph type="title"/>
          </p:nvPr>
        </p:nvSpPr>
        <p:spPr>
          <a:xfrm>
            <a:off x="839787" y="365125"/>
            <a:ext cx="10925493" cy="1325563"/>
          </a:xfrm>
        </p:spPr>
        <p:txBody>
          <a:bodyPr>
            <a:normAutofit/>
          </a:bodyPr>
          <a:lstStyle/>
          <a:p>
            <a:r>
              <a:rPr lang="en-US" dirty="0"/>
              <a:t>The neural PD shows no input dependence at neutral settings and gives baseline for FFT noise</a:t>
            </a:r>
          </a:p>
        </p:txBody>
      </p:sp>
      <p:sp>
        <p:nvSpPr>
          <p:cNvPr id="3" name="Text Placeholder 2">
            <a:extLst>
              <a:ext uri="{FF2B5EF4-FFF2-40B4-BE49-F238E27FC236}">
                <a16:creationId xmlns:a16="http://schemas.microsoft.com/office/drawing/2014/main" id="{D29239F6-1B80-4455-921F-2443679AE5FF}"/>
              </a:ext>
            </a:extLst>
          </p:cNvPr>
          <p:cNvSpPr>
            <a:spLocks noGrp="1"/>
          </p:cNvSpPr>
          <p:nvPr>
            <p:ph type="body" idx="1"/>
          </p:nvPr>
        </p:nvSpPr>
        <p:spPr>
          <a:xfrm>
            <a:off x="404891" y="1914144"/>
            <a:ext cx="3179557" cy="4590922"/>
          </a:xfrm>
        </p:spPr>
        <p:txBody>
          <a:bodyPr anchor="t">
            <a:normAutofit lnSpcReduction="10000"/>
          </a:bodyPr>
          <a:lstStyle/>
          <a:p>
            <a:pPr marL="342900" indent="-342900">
              <a:buFont typeface="Arial" panose="020B0604020202020204" pitchFamily="34" charset="0"/>
              <a:buChar char="•"/>
            </a:pPr>
            <a:r>
              <a:rPr lang="en-US" b="0" dirty="0"/>
              <a:t>Auto Bode shows no input dependence</a:t>
            </a:r>
          </a:p>
          <a:p>
            <a:endParaRPr lang="en-US" b="0" dirty="0"/>
          </a:p>
          <a:p>
            <a:pPr marL="342900" indent="-342900">
              <a:buFont typeface="Arial" panose="020B0604020202020204" pitchFamily="34" charset="0"/>
              <a:buChar char="•"/>
            </a:pPr>
            <a:r>
              <a:rPr lang="en-US" b="0" dirty="0"/>
              <a:t>White noise deviation is not related to input dependence, it represents the noise of the FFT method </a:t>
            </a:r>
          </a:p>
          <a:p>
            <a:endParaRPr lang="en-US" b="0" dirty="0"/>
          </a:p>
          <a:p>
            <a:pPr marL="342900" indent="-342900">
              <a:buFont typeface="Arial" panose="020B0604020202020204" pitchFamily="34" charset="0"/>
              <a:buChar char="•"/>
            </a:pPr>
            <a:r>
              <a:rPr lang="en-US" b="0" dirty="0"/>
              <a:t>Baseline FFT standard deviation is 0.55</a:t>
            </a:r>
          </a:p>
        </p:txBody>
      </p:sp>
      <p:pic>
        <p:nvPicPr>
          <p:cNvPr id="10" name="Content Placeholder 9">
            <a:extLst>
              <a:ext uri="{FF2B5EF4-FFF2-40B4-BE49-F238E27FC236}">
                <a16:creationId xmlns:a16="http://schemas.microsoft.com/office/drawing/2014/main" id="{89571336-FB85-43CD-84DE-1A1F1004FB86}"/>
              </a:ext>
            </a:extLst>
          </p:cNvPr>
          <p:cNvPicPr>
            <a:picLocks noGrp="1" noChangeAspect="1"/>
          </p:cNvPicPr>
          <p:nvPr>
            <p:ph sz="quarter" idx="4"/>
          </p:nvPr>
        </p:nvPicPr>
        <p:blipFill>
          <a:blip r:embed="rId3"/>
          <a:stretch>
            <a:fillRect/>
          </a:stretch>
        </p:blipFill>
        <p:spPr>
          <a:xfrm>
            <a:off x="4094513" y="1600514"/>
            <a:ext cx="8097487" cy="5257486"/>
          </a:xfrm>
          <a:prstGeom prst="rect">
            <a:avLst/>
          </a:prstGeom>
        </p:spPr>
      </p:pic>
    </p:spTree>
    <p:extLst>
      <p:ext uri="{BB962C8B-B14F-4D97-AF65-F5344CB8AC3E}">
        <p14:creationId xmlns:p14="http://schemas.microsoft.com/office/powerpoint/2010/main" val="14524824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B3595-6DA0-48A3-9D40-2231BDC185D9}"/>
              </a:ext>
            </a:extLst>
          </p:cNvPr>
          <p:cNvSpPr>
            <a:spLocks noGrp="1"/>
          </p:cNvSpPr>
          <p:nvPr>
            <p:ph type="title"/>
          </p:nvPr>
        </p:nvSpPr>
        <p:spPr/>
        <p:txBody>
          <a:bodyPr>
            <a:normAutofit/>
          </a:bodyPr>
          <a:lstStyle/>
          <a:p>
            <a:r>
              <a:rPr lang="en-US" dirty="0"/>
              <a:t>Design gains are implemented in the neural circuit by adding a </a:t>
            </a:r>
            <a:r>
              <a:rPr lang="en-US" dirty="0" err="1"/>
              <a:t>Kd</a:t>
            </a:r>
            <a:r>
              <a:rPr lang="en-US" dirty="0"/>
              <a:t> synaptic gain</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7F563027-241B-4094-9F94-70B73DDAC3C4}"/>
                  </a:ext>
                </a:extLst>
              </p:cNvPr>
              <p:cNvSpPr>
                <a:spLocks noGrp="1"/>
              </p:cNvSpPr>
              <p:nvPr>
                <p:ph sz="half" idx="2"/>
              </p:nvPr>
            </p:nvSpPr>
            <p:spPr>
              <a:xfrm>
                <a:off x="6848285" y="1905830"/>
                <a:ext cx="4743259" cy="3684588"/>
              </a:xfrm>
            </p:spPr>
            <p:txBody>
              <a:bodyPr>
                <a:normAutofit fontScale="85000" lnSpcReduction="20000"/>
              </a:bodyPr>
              <a:lstStyle/>
              <a:p>
                <a:pPr marL="0" indent="0">
                  <a:buNone/>
                </a:pPr>
                <a:r>
                  <a:rPr lang="en-US" dirty="0"/>
                  <a:t>Gains adapted to circuit:</a:t>
                </a: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𝐾</m:t>
                          </m:r>
                        </m:e>
                        <m:sub>
                          <m:r>
                            <a:rPr lang="en-US" i="1">
                              <a:latin typeface="Cambria Math" panose="02040503050406030204" pitchFamily="18" charset="0"/>
                            </a:rPr>
                            <m:t>𝑝</m:t>
                          </m:r>
                        </m:sub>
                      </m:sSub>
                      <m:r>
                        <a:rPr lang="en-US" i="1">
                          <a:latin typeface="Cambria Math" panose="02040503050406030204" pitchFamily="18" charset="0"/>
                        </a:rPr>
                        <m:t>=1.26</m:t>
                      </m:r>
                    </m:oMath>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𝐾</m:t>
                          </m:r>
                        </m:e>
                        <m:sub>
                          <m:r>
                            <a:rPr lang="en-US" i="1">
                              <a:latin typeface="Cambria Math" panose="02040503050406030204" pitchFamily="18" charset="0"/>
                            </a:rPr>
                            <m:t>𝑑</m:t>
                          </m:r>
                        </m:sub>
                      </m:sSub>
                      <m:r>
                        <a:rPr lang="en-US" i="1">
                          <a:latin typeface="Cambria Math" panose="02040503050406030204" pitchFamily="18" charset="0"/>
                        </a:rPr>
                        <m:t>=0.3</m:t>
                      </m:r>
                    </m:oMath>
                  </m:oMathPara>
                </a14:m>
                <a:endParaRPr lang="en-US"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𝐺𝑎𝑖𝑛</m:t>
                      </m:r>
                      <m:r>
                        <a:rPr lang="en-US" i="1">
                          <a:latin typeface="Cambria Math" panose="02040503050406030204" pitchFamily="18" charset="0"/>
                        </a:rPr>
                        <m:t>=833</m:t>
                      </m:r>
                    </m:oMath>
                  </m:oMathPara>
                </a14:m>
                <a:endParaRPr lang="en-US" dirty="0"/>
              </a:p>
              <a:p>
                <a:pPr marL="0" indent="0">
                  <a:buNone/>
                </a:pPr>
                <a:endParaRPr lang="en-US" dirty="0"/>
              </a:p>
            </p:txBody>
          </p:sp>
        </mc:Choice>
        <mc:Fallback xmlns="">
          <p:sp>
            <p:nvSpPr>
              <p:cNvPr id="4" name="Content Placeholder 3">
                <a:extLst>
                  <a:ext uri="{FF2B5EF4-FFF2-40B4-BE49-F238E27FC236}">
                    <a16:creationId xmlns:a16="http://schemas.microsoft.com/office/drawing/2014/main" id="{7F563027-241B-4094-9F94-70B73DDAC3C4}"/>
                  </a:ext>
                </a:extLst>
              </p:cNvPr>
              <p:cNvSpPr>
                <a:spLocks noGrp="1" noRot="1" noChangeAspect="1" noMove="1" noResize="1" noEditPoints="1" noAdjustHandles="1" noChangeArrowheads="1" noChangeShapeType="1" noTextEdit="1"/>
              </p:cNvSpPr>
              <p:nvPr>
                <p:ph sz="half" idx="2"/>
              </p:nvPr>
            </p:nvSpPr>
            <p:spPr>
              <a:xfrm>
                <a:off x="6848285" y="1905830"/>
                <a:ext cx="4743259" cy="3684588"/>
              </a:xfrm>
              <a:blipFill>
                <a:blip r:embed="rId2"/>
                <a:stretch>
                  <a:fillRect l="-1926" t="-38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3CD6F044-3D32-4E8E-A815-7E2F096D8AB6}"/>
                  </a:ext>
                </a:extLst>
              </p:cNvPr>
              <p:cNvSpPr>
                <a:spLocks noGrp="1"/>
              </p:cNvSpPr>
              <p:nvPr>
                <p:ph sz="quarter" idx="4"/>
              </p:nvPr>
            </p:nvSpPr>
            <p:spPr>
              <a:xfrm>
                <a:off x="600456" y="1897795"/>
                <a:ext cx="5739384" cy="4595079"/>
              </a:xfrm>
            </p:spPr>
            <p:txBody>
              <a:bodyPr>
                <a:normAutofit fontScale="85000" lnSpcReduction="20000"/>
              </a:bodyPr>
              <a:lstStyle/>
              <a:p>
                <a:pPr marL="0" indent="0">
                  <a:buNone/>
                </a:pPr>
                <a:r>
                  <a:rPr lang="en-US" dirty="0"/>
                  <a:t>Measured gains at neutral settings:</a:t>
                </a: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𝐾</m:t>
                          </m:r>
                        </m:e>
                        <m:sub>
                          <m:r>
                            <a:rPr lang="en-US" i="1">
                              <a:latin typeface="Cambria Math" panose="02040503050406030204" pitchFamily="18" charset="0"/>
                            </a:rPr>
                            <m:t>𝑝</m:t>
                          </m:r>
                        </m:sub>
                      </m:sSub>
                      <m:r>
                        <a:rPr lang="en-US" i="1">
                          <a:latin typeface="Cambria Math" panose="02040503050406030204" pitchFamily="18" charset="0"/>
                        </a:rPr>
                        <m:t>=1.26</m:t>
                      </m:r>
                    </m:oMath>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𝐾</m:t>
                          </m:r>
                        </m:e>
                        <m:sub>
                          <m:r>
                            <a:rPr lang="en-US" i="1">
                              <a:latin typeface="Cambria Math" panose="02040503050406030204" pitchFamily="18" charset="0"/>
                            </a:rPr>
                            <m:t>𝑑</m:t>
                          </m:r>
                        </m:sub>
                      </m:sSub>
                      <m:r>
                        <a:rPr lang="en-US" i="1">
                          <a:latin typeface="Cambria Math" panose="02040503050406030204" pitchFamily="18" charset="0"/>
                        </a:rPr>
                        <m:t>=0.</m:t>
                      </m:r>
                      <m:r>
                        <a:rPr lang="en-US" b="0" i="1" smtClean="0">
                          <a:latin typeface="Cambria Math" panose="02040503050406030204" pitchFamily="18" charset="0"/>
                        </a:rPr>
                        <m:t>046</m:t>
                      </m:r>
                    </m:oMath>
                  </m:oMathPara>
                </a14:m>
                <a:endParaRPr lang="en-US" i="1" dirty="0">
                  <a:latin typeface="Cambria Math" panose="02040503050406030204" pitchFamily="18" charset="0"/>
                </a:endParaRPr>
              </a:p>
              <a:p>
                <a:pPr marL="0" indent="0">
                  <a:buNone/>
                </a:pPr>
                <a:endParaRPr lang="en-US" i="1" dirty="0">
                  <a:latin typeface="Cambria Math" panose="02040503050406030204" pitchFamily="18" charset="0"/>
                </a:endParaRPr>
              </a:p>
              <a:p>
                <a:pPr marL="0" indent="0">
                  <a:buNone/>
                </a:pPr>
                <a:r>
                  <a:rPr lang="en-US" dirty="0"/>
                  <a:t>Gains fitted to human data:</a:t>
                </a:r>
                <a:br>
                  <a:rPr lang="en-US" i="1" dirty="0">
                    <a:latin typeface="Cambria Math" panose="02040503050406030204" pitchFamily="18" charset="0"/>
                    <a:ea typeface="Cambria Math" panose="02040503050406030204" pitchFamily="18" charset="0"/>
                  </a:rPr>
                </a:b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𝐾</m:t>
                          </m:r>
                        </m:e>
                        <m:sub>
                          <m:r>
                            <a:rPr lang="en-US" i="1">
                              <a:latin typeface="Cambria Math" panose="02040503050406030204" pitchFamily="18" charset="0"/>
                            </a:rPr>
                            <m:t>𝑝</m:t>
                          </m:r>
                        </m:sub>
                      </m:sSub>
                      <m:r>
                        <a:rPr lang="en-US" i="1">
                          <a:latin typeface="Cambria Math" panose="02040503050406030204" pitchFamily="18" charset="0"/>
                        </a:rPr>
                        <m:t>=1050</m:t>
                      </m:r>
                    </m:oMath>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𝐾</m:t>
                          </m:r>
                        </m:e>
                        <m:sub>
                          <m:r>
                            <a:rPr lang="en-US" i="1">
                              <a:latin typeface="Cambria Math" panose="02040503050406030204" pitchFamily="18" charset="0"/>
                            </a:rPr>
                            <m:t>𝑑</m:t>
                          </m:r>
                        </m:sub>
                      </m:sSub>
                      <m:r>
                        <a:rPr lang="en-US" i="1">
                          <a:latin typeface="Cambria Math" panose="02040503050406030204" pitchFamily="18" charset="0"/>
                        </a:rPr>
                        <m:t>=250</m:t>
                      </m:r>
                    </m:oMath>
                  </m:oMathPara>
                </a14:m>
                <a:endParaRPr lang="en-US" dirty="0"/>
              </a:p>
              <a:p>
                <a:pPr marL="0" indent="0">
                  <a:buNone/>
                </a:pPr>
                <a:endParaRPr lang="en-US" dirty="0"/>
              </a:p>
              <a:p>
                <a:pPr marL="0" indent="0">
                  <a:buNone/>
                </a:pPr>
                <a:r>
                  <a:rPr lang="en-US" dirty="0"/>
                  <a:t>To keep </a:t>
                </a:r>
                <a:r>
                  <a:rPr lang="en-US" dirty="0" err="1"/>
                  <a:t>Kp</a:t>
                </a:r>
                <a:r>
                  <a:rPr lang="en-US" dirty="0"/>
                  <a:t> gain the same, </a:t>
                </a:r>
                <a:r>
                  <a:rPr lang="en-US" dirty="0" err="1"/>
                  <a:t>Kd</a:t>
                </a:r>
                <a:r>
                  <a:rPr lang="en-US" dirty="0"/>
                  <a:t> must be increased by a factor of 6</a:t>
                </a:r>
              </a:p>
              <a:p>
                <a:pPr marL="0" indent="0">
                  <a:buNone/>
                </a:pPr>
                <a:endParaRPr lang="en-US" dirty="0"/>
              </a:p>
              <a:p>
                <a:pPr marL="0" indent="0">
                  <a:buNone/>
                </a:pPr>
                <a:r>
                  <a:rPr lang="en-US" dirty="0"/>
                  <a:t>Do this with a synaptic gain, with conductance of 0.65</a:t>
                </a:r>
              </a:p>
              <a:p>
                <a:pPr marL="0" indent="0">
                  <a:buNone/>
                </a:pPr>
                <a:endParaRPr lang="en-US" dirty="0"/>
              </a:p>
              <a:p>
                <a:pPr marL="0" indent="0">
                  <a:buNone/>
                </a:pPr>
                <a:endParaRPr lang="en-US" dirty="0"/>
              </a:p>
              <a:p>
                <a:pPr marL="0" indent="0">
                  <a:buNone/>
                </a:pPr>
                <a:endParaRPr lang="en-US" i="1" dirty="0">
                  <a:latin typeface="Cambria Math" panose="02040503050406030204" pitchFamily="18" charset="0"/>
                </a:endParaRPr>
              </a:p>
              <a:p>
                <a:pPr marL="0" indent="0">
                  <a:buNone/>
                </a:pPr>
                <a:endParaRPr lang="en-US" dirty="0"/>
              </a:p>
            </p:txBody>
          </p:sp>
        </mc:Choice>
        <mc:Fallback xmlns="">
          <p:sp>
            <p:nvSpPr>
              <p:cNvPr id="6" name="Content Placeholder 5">
                <a:extLst>
                  <a:ext uri="{FF2B5EF4-FFF2-40B4-BE49-F238E27FC236}">
                    <a16:creationId xmlns:a16="http://schemas.microsoft.com/office/drawing/2014/main" id="{3CD6F044-3D32-4E8E-A815-7E2F096D8AB6}"/>
                  </a:ext>
                </a:extLst>
              </p:cNvPr>
              <p:cNvSpPr>
                <a:spLocks noGrp="1" noRot="1" noChangeAspect="1" noMove="1" noResize="1" noEditPoints="1" noAdjustHandles="1" noChangeArrowheads="1" noChangeShapeType="1" noTextEdit="1"/>
              </p:cNvSpPr>
              <p:nvPr>
                <p:ph sz="quarter" idx="4"/>
              </p:nvPr>
            </p:nvSpPr>
            <p:spPr>
              <a:xfrm>
                <a:off x="600456" y="1897795"/>
                <a:ext cx="5739384" cy="4595079"/>
              </a:xfrm>
              <a:blipFill>
                <a:blip r:embed="rId3"/>
                <a:stretch>
                  <a:fillRect l="-1700" t="-3050"/>
                </a:stretch>
              </a:blipFill>
            </p:spPr>
            <p:txBody>
              <a:bodyPr/>
              <a:lstStyle/>
              <a:p>
                <a:r>
                  <a:rPr lang="en-US">
                    <a:noFill/>
                  </a:rPr>
                  <a:t> </a:t>
                </a:r>
              </a:p>
            </p:txBody>
          </p:sp>
        </mc:Fallback>
      </mc:AlternateContent>
      <p:pic>
        <p:nvPicPr>
          <p:cNvPr id="14" name="Picture 13">
            <a:extLst>
              <a:ext uri="{FF2B5EF4-FFF2-40B4-BE49-F238E27FC236}">
                <a16:creationId xmlns:a16="http://schemas.microsoft.com/office/drawing/2014/main" id="{0FF4289A-A203-42D4-BF84-BC6E6D6D8EE3}"/>
              </a:ext>
            </a:extLst>
          </p:cNvPr>
          <p:cNvPicPr>
            <a:picLocks noChangeAspect="1"/>
          </p:cNvPicPr>
          <p:nvPr/>
        </p:nvPicPr>
        <p:blipFill>
          <a:blip r:embed="rId4"/>
          <a:stretch>
            <a:fillRect/>
          </a:stretch>
        </p:blipFill>
        <p:spPr>
          <a:xfrm>
            <a:off x="6848285" y="3164919"/>
            <a:ext cx="3429571" cy="3693081"/>
          </a:xfrm>
          <a:prstGeom prst="rect">
            <a:avLst/>
          </a:prstGeom>
        </p:spPr>
      </p:pic>
    </p:spTree>
    <p:extLst>
      <p:ext uri="{BB962C8B-B14F-4D97-AF65-F5344CB8AC3E}">
        <p14:creationId xmlns:p14="http://schemas.microsoft.com/office/powerpoint/2010/main" val="138862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A6380D-F241-4474-9627-74DC979170F3}"/>
              </a:ext>
            </a:extLst>
          </p:cNvPr>
          <p:cNvSpPr>
            <a:spLocks noGrp="1"/>
          </p:cNvSpPr>
          <p:nvPr>
            <p:ph type="title"/>
          </p:nvPr>
        </p:nvSpPr>
        <p:spPr/>
        <p:txBody>
          <a:bodyPr/>
          <a:lstStyle/>
          <a:p>
            <a:r>
              <a:rPr lang="en-US" dirty="0"/>
              <a:t>New circuit with </a:t>
            </a:r>
            <a:r>
              <a:rPr lang="en-US" dirty="0" err="1"/>
              <a:t>Kd</a:t>
            </a:r>
            <a:r>
              <a:rPr lang="en-US" dirty="0"/>
              <a:t> synaptic gain shows signs of input dependence</a:t>
            </a:r>
          </a:p>
        </p:txBody>
      </p:sp>
      <p:sp>
        <p:nvSpPr>
          <p:cNvPr id="3" name="Text Placeholder 2">
            <a:extLst>
              <a:ext uri="{FF2B5EF4-FFF2-40B4-BE49-F238E27FC236}">
                <a16:creationId xmlns:a16="http://schemas.microsoft.com/office/drawing/2014/main" id="{F6793131-1EAB-426A-B8CF-B8F293B85084}"/>
              </a:ext>
            </a:extLst>
          </p:cNvPr>
          <p:cNvSpPr>
            <a:spLocks noGrp="1"/>
          </p:cNvSpPr>
          <p:nvPr>
            <p:ph type="body" idx="1"/>
          </p:nvPr>
        </p:nvSpPr>
        <p:spPr>
          <a:xfrm>
            <a:off x="1117367" y="1584959"/>
            <a:ext cx="10260419" cy="578313"/>
          </a:xfrm>
        </p:spPr>
        <p:txBody>
          <a:bodyPr>
            <a:normAutofit fontScale="92500"/>
          </a:bodyPr>
          <a:lstStyle/>
          <a:p>
            <a:pPr algn="ctr"/>
            <a:r>
              <a:rPr lang="en-US" dirty="0"/>
              <a:t>Compare Mean Input ~0.2nA (Run a - Black) to Mean Input ~1.5nA (Run b - Green)</a:t>
            </a:r>
          </a:p>
        </p:txBody>
      </p:sp>
      <p:pic>
        <p:nvPicPr>
          <p:cNvPr id="8" name="Content Placeholder 7">
            <a:extLst>
              <a:ext uri="{FF2B5EF4-FFF2-40B4-BE49-F238E27FC236}">
                <a16:creationId xmlns:a16="http://schemas.microsoft.com/office/drawing/2014/main" id="{6DF2E107-8141-454E-9DA1-DECF2D132D5D}"/>
              </a:ext>
            </a:extLst>
          </p:cNvPr>
          <p:cNvPicPr>
            <a:picLocks noGrp="1" noChangeAspect="1"/>
          </p:cNvPicPr>
          <p:nvPr>
            <p:ph sz="quarter" idx="4"/>
          </p:nvPr>
        </p:nvPicPr>
        <p:blipFill>
          <a:blip r:embed="rId3"/>
          <a:stretch>
            <a:fillRect/>
          </a:stretch>
        </p:blipFill>
        <p:spPr>
          <a:xfrm>
            <a:off x="6247577" y="2333074"/>
            <a:ext cx="5371946" cy="4300378"/>
          </a:xfrm>
          <a:prstGeom prst="rect">
            <a:avLst/>
          </a:prstGeom>
        </p:spPr>
      </p:pic>
      <p:pic>
        <p:nvPicPr>
          <p:cNvPr id="11" name="Content Placeholder 10">
            <a:extLst>
              <a:ext uri="{FF2B5EF4-FFF2-40B4-BE49-F238E27FC236}">
                <a16:creationId xmlns:a16="http://schemas.microsoft.com/office/drawing/2014/main" id="{6FD66C9B-1DD5-454D-8786-393C193709F1}"/>
              </a:ext>
            </a:extLst>
          </p:cNvPr>
          <p:cNvPicPr>
            <a:picLocks noGrp="1" noChangeAspect="1"/>
          </p:cNvPicPr>
          <p:nvPr>
            <p:ph sz="half" idx="2"/>
          </p:nvPr>
        </p:nvPicPr>
        <p:blipFill>
          <a:blip r:embed="rId4"/>
          <a:stretch>
            <a:fillRect/>
          </a:stretch>
        </p:blipFill>
        <p:spPr>
          <a:xfrm>
            <a:off x="798047" y="2333074"/>
            <a:ext cx="5146377" cy="4234993"/>
          </a:xfrm>
          <a:prstGeom prst="rect">
            <a:avLst/>
          </a:prstGeom>
        </p:spPr>
      </p:pic>
    </p:spTree>
    <p:extLst>
      <p:ext uri="{BB962C8B-B14F-4D97-AF65-F5344CB8AC3E}">
        <p14:creationId xmlns:p14="http://schemas.microsoft.com/office/powerpoint/2010/main" val="13592062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A6380D-F241-4474-9627-74DC979170F3}"/>
              </a:ext>
            </a:extLst>
          </p:cNvPr>
          <p:cNvSpPr>
            <a:spLocks noGrp="1"/>
          </p:cNvSpPr>
          <p:nvPr>
            <p:ph type="title"/>
          </p:nvPr>
        </p:nvSpPr>
        <p:spPr/>
        <p:txBody>
          <a:bodyPr/>
          <a:lstStyle/>
          <a:p>
            <a:r>
              <a:rPr lang="en-US" dirty="0"/>
              <a:t>Input dependence is detected for controller with </a:t>
            </a:r>
            <a:r>
              <a:rPr lang="en-US" dirty="0" err="1"/>
              <a:t>Kd</a:t>
            </a:r>
            <a:r>
              <a:rPr lang="en-US" dirty="0"/>
              <a:t> synaptic gain</a:t>
            </a:r>
          </a:p>
        </p:txBody>
      </p:sp>
      <p:sp>
        <p:nvSpPr>
          <p:cNvPr id="3" name="Text Placeholder 2">
            <a:extLst>
              <a:ext uri="{FF2B5EF4-FFF2-40B4-BE49-F238E27FC236}">
                <a16:creationId xmlns:a16="http://schemas.microsoft.com/office/drawing/2014/main" id="{F6793131-1EAB-426A-B8CF-B8F293B85084}"/>
              </a:ext>
            </a:extLst>
          </p:cNvPr>
          <p:cNvSpPr>
            <a:spLocks noGrp="1"/>
          </p:cNvSpPr>
          <p:nvPr>
            <p:ph type="body" idx="1"/>
          </p:nvPr>
        </p:nvSpPr>
        <p:spPr>
          <a:xfrm>
            <a:off x="6568068" y="1430280"/>
            <a:ext cx="4628027" cy="823912"/>
          </a:xfrm>
        </p:spPr>
        <p:txBody>
          <a:bodyPr>
            <a:normAutofit/>
          </a:bodyPr>
          <a:lstStyle/>
          <a:p>
            <a:pPr algn="ctr"/>
            <a:r>
              <a:rPr lang="en-US" sz="2000" dirty="0"/>
              <a:t>Auto Bode checked at small, mean, and max input from White Noise</a:t>
            </a:r>
          </a:p>
        </p:txBody>
      </p:sp>
      <p:pic>
        <p:nvPicPr>
          <p:cNvPr id="4" name="Content Placeholder 3">
            <a:extLst>
              <a:ext uri="{FF2B5EF4-FFF2-40B4-BE49-F238E27FC236}">
                <a16:creationId xmlns:a16="http://schemas.microsoft.com/office/drawing/2014/main" id="{96CE23B6-36D4-4E3E-98FC-1F159B0923DF}"/>
              </a:ext>
            </a:extLst>
          </p:cNvPr>
          <p:cNvPicPr>
            <a:picLocks noGrp="1" noChangeAspect="1"/>
          </p:cNvPicPr>
          <p:nvPr>
            <p:ph sz="quarter" idx="4"/>
          </p:nvPr>
        </p:nvPicPr>
        <p:blipFill>
          <a:blip r:embed="rId3"/>
          <a:stretch>
            <a:fillRect/>
          </a:stretch>
        </p:blipFill>
        <p:spPr>
          <a:xfrm>
            <a:off x="6164978" y="2354018"/>
            <a:ext cx="5190410" cy="4258799"/>
          </a:xfrm>
          <a:prstGeom prst="rect">
            <a:avLst/>
          </a:prstGeom>
        </p:spPr>
      </p:pic>
      <p:sp>
        <p:nvSpPr>
          <p:cNvPr id="6" name="Text Placeholder 2">
            <a:extLst>
              <a:ext uri="{FF2B5EF4-FFF2-40B4-BE49-F238E27FC236}">
                <a16:creationId xmlns:a16="http://schemas.microsoft.com/office/drawing/2014/main" id="{D6B98C83-1D7C-430F-B3E3-B39756EDE1FD}"/>
              </a:ext>
            </a:extLst>
          </p:cNvPr>
          <p:cNvSpPr txBox="1">
            <a:spLocks/>
          </p:cNvSpPr>
          <p:nvPr/>
        </p:nvSpPr>
        <p:spPr>
          <a:xfrm>
            <a:off x="1072376" y="1689582"/>
            <a:ext cx="4628027" cy="664436"/>
          </a:xfrm>
          <a:prstGeom prst="rect">
            <a:avLst/>
          </a:prstGeom>
        </p:spPr>
        <p:txBody>
          <a:bodyPr vert="horz" lIns="91440" tIns="45720" rIns="91440" bIns="45720" rtlCol="0" anchor="b">
            <a:normAutofit fontScale="92500" lnSpcReduction="20000"/>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ctr"/>
            <a:r>
              <a:rPr lang="en-US" sz="2000" dirty="0"/>
              <a:t>WN Mean Input ~0.2nA (Run a - Black) </a:t>
            </a:r>
          </a:p>
          <a:p>
            <a:pPr algn="ctr"/>
            <a:r>
              <a:rPr lang="en-US" sz="2000" dirty="0"/>
              <a:t>WN Mean Input ~1.5nA (Run b - Green)</a:t>
            </a:r>
          </a:p>
        </p:txBody>
      </p:sp>
      <p:pic>
        <p:nvPicPr>
          <p:cNvPr id="8" name="Content Placeholder 7">
            <a:extLst>
              <a:ext uri="{FF2B5EF4-FFF2-40B4-BE49-F238E27FC236}">
                <a16:creationId xmlns:a16="http://schemas.microsoft.com/office/drawing/2014/main" id="{88A0C6A0-D8F9-4899-925A-A3BC36A03737}"/>
              </a:ext>
            </a:extLst>
          </p:cNvPr>
          <p:cNvPicPr>
            <a:picLocks noGrp="1" noChangeAspect="1"/>
          </p:cNvPicPr>
          <p:nvPr>
            <p:ph sz="half" idx="2"/>
          </p:nvPr>
        </p:nvPicPr>
        <p:blipFill>
          <a:blip r:embed="rId4"/>
          <a:stretch>
            <a:fillRect/>
          </a:stretch>
        </p:blipFill>
        <p:spPr>
          <a:xfrm>
            <a:off x="792247" y="2407767"/>
            <a:ext cx="5147640" cy="4205050"/>
          </a:xfrm>
          <a:prstGeom prst="rect">
            <a:avLst/>
          </a:prstGeom>
        </p:spPr>
      </p:pic>
      <p:sp>
        <p:nvSpPr>
          <p:cNvPr id="9" name="Rectangle 8">
            <a:extLst>
              <a:ext uri="{FF2B5EF4-FFF2-40B4-BE49-F238E27FC236}">
                <a16:creationId xmlns:a16="http://schemas.microsoft.com/office/drawing/2014/main" id="{5FAAEB0F-27AC-4614-B97C-2152B12F4CA0}"/>
              </a:ext>
            </a:extLst>
          </p:cNvPr>
          <p:cNvSpPr/>
          <p:nvPr/>
        </p:nvSpPr>
        <p:spPr>
          <a:xfrm>
            <a:off x="2246971" y="2771077"/>
            <a:ext cx="696952" cy="356420"/>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EA7D068-71F1-4A6E-9CCB-6CB5AD55E0A3}"/>
              </a:ext>
            </a:extLst>
          </p:cNvPr>
          <p:cNvSpPr/>
          <p:nvPr/>
        </p:nvSpPr>
        <p:spPr>
          <a:xfrm>
            <a:off x="2246970" y="3267726"/>
            <a:ext cx="748991" cy="356420"/>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320982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A6380D-F241-4474-9627-74DC979170F3}"/>
              </a:ext>
            </a:extLst>
          </p:cNvPr>
          <p:cNvSpPr>
            <a:spLocks noGrp="1"/>
          </p:cNvSpPr>
          <p:nvPr>
            <p:ph type="title"/>
          </p:nvPr>
        </p:nvSpPr>
        <p:spPr/>
        <p:txBody>
          <a:bodyPr/>
          <a:lstStyle/>
          <a:p>
            <a:r>
              <a:rPr lang="en-US" dirty="0"/>
              <a:t>Input dependence is isolated to the </a:t>
            </a:r>
            <a:r>
              <a:rPr lang="en-US" dirty="0" err="1"/>
              <a:t>Kd</a:t>
            </a:r>
            <a:r>
              <a:rPr lang="en-US" dirty="0"/>
              <a:t> synaptic gain</a:t>
            </a:r>
          </a:p>
        </p:txBody>
      </p:sp>
      <p:sp>
        <p:nvSpPr>
          <p:cNvPr id="3" name="Text Placeholder 2">
            <a:extLst>
              <a:ext uri="{FF2B5EF4-FFF2-40B4-BE49-F238E27FC236}">
                <a16:creationId xmlns:a16="http://schemas.microsoft.com/office/drawing/2014/main" id="{F6793131-1EAB-426A-B8CF-B8F293B85084}"/>
              </a:ext>
            </a:extLst>
          </p:cNvPr>
          <p:cNvSpPr>
            <a:spLocks noGrp="1"/>
          </p:cNvSpPr>
          <p:nvPr>
            <p:ph type="body" idx="1"/>
          </p:nvPr>
        </p:nvSpPr>
        <p:spPr>
          <a:xfrm>
            <a:off x="1238692" y="1351553"/>
            <a:ext cx="10260419" cy="823912"/>
          </a:xfrm>
        </p:spPr>
        <p:txBody>
          <a:bodyPr>
            <a:normAutofit/>
          </a:bodyPr>
          <a:lstStyle/>
          <a:p>
            <a:r>
              <a:rPr lang="en-US" dirty="0"/>
              <a:t>Compare Theoretical Synaptic Gain to Actual Synaptic Gain for </a:t>
            </a:r>
            <a:r>
              <a:rPr lang="en-US" dirty="0" err="1"/>
              <a:t>Kd</a:t>
            </a:r>
            <a:r>
              <a:rPr lang="en-US" dirty="0"/>
              <a:t> Circuit</a:t>
            </a:r>
          </a:p>
        </p:txBody>
      </p:sp>
      <p:pic>
        <p:nvPicPr>
          <p:cNvPr id="17" name="Content Placeholder 16">
            <a:extLst>
              <a:ext uri="{FF2B5EF4-FFF2-40B4-BE49-F238E27FC236}">
                <a16:creationId xmlns:a16="http://schemas.microsoft.com/office/drawing/2014/main" id="{EA909F54-F501-4903-9A98-2AF8B1A98466}"/>
              </a:ext>
            </a:extLst>
          </p:cNvPr>
          <p:cNvPicPr>
            <a:picLocks noGrp="1" noChangeAspect="1"/>
          </p:cNvPicPr>
          <p:nvPr>
            <p:ph sz="quarter" idx="4"/>
          </p:nvPr>
        </p:nvPicPr>
        <p:blipFill>
          <a:blip r:embed="rId3"/>
          <a:stretch>
            <a:fillRect/>
          </a:stretch>
        </p:blipFill>
        <p:spPr>
          <a:xfrm>
            <a:off x="6183351" y="2390960"/>
            <a:ext cx="5006898" cy="4036976"/>
          </a:xfrm>
          <a:prstGeom prst="rect">
            <a:avLst/>
          </a:prstGeom>
        </p:spPr>
      </p:pic>
      <p:pic>
        <p:nvPicPr>
          <p:cNvPr id="6" name="Content Placeholder 5">
            <a:extLst>
              <a:ext uri="{FF2B5EF4-FFF2-40B4-BE49-F238E27FC236}">
                <a16:creationId xmlns:a16="http://schemas.microsoft.com/office/drawing/2014/main" id="{971852B9-CFA3-4DF5-A85A-BB2FF93404F3}"/>
              </a:ext>
            </a:extLst>
          </p:cNvPr>
          <p:cNvPicPr>
            <a:picLocks noGrp="1" noChangeAspect="1"/>
          </p:cNvPicPr>
          <p:nvPr>
            <p:ph sz="half" idx="2"/>
          </p:nvPr>
        </p:nvPicPr>
        <p:blipFill>
          <a:blip r:embed="rId4"/>
          <a:stretch>
            <a:fillRect/>
          </a:stretch>
        </p:blipFill>
        <p:spPr>
          <a:xfrm>
            <a:off x="1238692" y="2330838"/>
            <a:ext cx="4052636" cy="4364020"/>
          </a:xfrm>
          <a:prstGeom prst="rect">
            <a:avLst/>
          </a:prstGeom>
        </p:spPr>
      </p:pic>
    </p:spTree>
    <p:extLst>
      <p:ext uri="{BB962C8B-B14F-4D97-AF65-F5344CB8AC3E}">
        <p14:creationId xmlns:p14="http://schemas.microsoft.com/office/powerpoint/2010/main" val="11149309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A6380D-F241-4474-9627-74DC979170F3}"/>
              </a:ext>
            </a:extLst>
          </p:cNvPr>
          <p:cNvSpPr>
            <a:spLocks noGrp="1"/>
          </p:cNvSpPr>
          <p:nvPr>
            <p:ph type="title"/>
          </p:nvPr>
        </p:nvSpPr>
        <p:spPr/>
        <p:txBody>
          <a:bodyPr/>
          <a:lstStyle/>
          <a:p>
            <a:r>
              <a:rPr lang="en-US" dirty="0"/>
              <a:t>Standard deviations varying </a:t>
            </a:r>
          </a:p>
        </p:txBody>
      </p:sp>
      <p:sp>
        <p:nvSpPr>
          <p:cNvPr id="7" name="Content Placeholder 6">
            <a:extLst>
              <a:ext uri="{FF2B5EF4-FFF2-40B4-BE49-F238E27FC236}">
                <a16:creationId xmlns:a16="http://schemas.microsoft.com/office/drawing/2014/main" id="{ABA15FE9-E04F-43C4-9F1F-5D0A8801312D}"/>
              </a:ext>
            </a:extLst>
          </p:cNvPr>
          <p:cNvSpPr>
            <a:spLocks noGrp="1"/>
          </p:cNvSpPr>
          <p:nvPr>
            <p:ph sz="half" idx="2"/>
          </p:nvPr>
        </p:nvSpPr>
        <p:spPr>
          <a:xfrm>
            <a:off x="839788" y="1884784"/>
            <a:ext cx="5168600" cy="4118267"/>
          </a:xfrm>
        </p:spPr>
        <p:txBody>
          <a:bodyPr/>
          <a:lstStyle/>
          <a:p>
            <a:r>
              <a:rPr lang="en-US" dirty="0" err="1"/>
              <a:t>Kd</a:t>
            </a:r>
            <a:r>
              <a:rPr lang="en-US" dirty="0"/>
              <a:t> standard deviation increases significantly when synaptic gains are added</a:t>
            </a:r>
          </a:p>
          <a:p>
            <a:r>
              <a:rPr lang="en-US" dirty="0" err="1"/>
              <a:t>Kd</a:t>
            </a:r>
            <a:r>
              <a:rPr lang="en-US" dirty="0"/>
              <a:t> synaptic gain causes input dependence - significant difference detected with Auto Bode</a:t>
            </a:r>
          </a:p>
        </p:txBody>
      </p:sp>
      <p:pic>
        <p:nvPicPr>
          <p:cNvPr id="18" name="Content Placeholder 17">
            <a:extLst>
              <a:ext uri="{FF2B5EF4-FFF2-40B4-BE49-F238E27FC236}">
                <a16:creationId xmlns:a16="http://schemas.microsoft.com/office/drawing/2014/main" id="{A6B0CA7F-6A0F-4613-8814-A406244144C1}"/>
              </a:ext>
            </a:extLst>
          </p:cNvPr>
          <p:cNvPicPr>
            <a:picLocks noGrp="1" noChangeAspect="1"/>
          </p:cNvPicPr>
          <p:nvPr>
            <p:ph sz="quarter" idx="4"/>
          </p:nvPr>
        </p:nvPicPr>
        <p:blipFill>
          <a:blip r:embed="rId3"/>
          <a:stretch>
            <a:fillRect/>
          </a:stretch>
        </p:blipFill>
        <p:spPr>
          <a:xfrm>
            <a:off x="6183615" y="1207016"/>
            <a:ext cx="5426558" cy="5231323"/>
          </a:xfrm>
          <a:prstGeom prst="rect">
            <a:avLst/>
          </a:prstGeom>
        </p:spPr>
      </p:pic>
    </p:spTree>
    <p:extLst>
      <p:ext uri="{BB962C8B-B14F-4D97-AF65-F5344CB8AC3E}">
        <p14:creationId xmlns:p14="http://schemas.microsoft.com/office/powerpoint/2010/main" val="24819122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A6380D-F241-4474-9627-74DC979170F3}"/>
              </a:ext>
            </a:extLst>
          </p:cNvPr>
          <p:cNvSpPr>
            <a:spLocks noGrp="1"/>
          </p:cNvSpPr>
          <p:nvPr>
            <p:ph type="title"/>
          </p:nvPr>
        </p:nvSpPr>
        <p:spPr>
          <a:xfrm>
            <a:off x="646176" y="365125"/>
            <a:ext cx="10850880" cy="1292987"/>
          </a:xfrm>
        </p:spPr>
        <p:txBody>
          <a:bodyPr>
            <a:normAutofit fontScale="90000"/>
          </a:bodyPr>
          <a:lstStyle/>
          <a:p>
            <a:r>
              <a:rPr lang="en-US" dirty="0"/>
              <a:t>When fitted gains and standard deviations vary significantly from baseline, this is a sign of input dependence</a:t>
            </a:r>
          </a:p>
        </p:txBody>
      </p:sp>
      <p:pic>
        <p:nvPicPr>
          <p:cNvPr id="8" name="Content Placeholder 7">
            <a:extLst>
              <a:ext uri="{FF2B5EF4-FFF2-40B4-BE49-F238E27FC236}">
                <a16:creationId xmlns:a16="http://schemas.microsoft.com/office/drawing/2014/main" id="{19E0A8DA-8822-48E1-8517-4DBF23EBA61F}"/>
              </a:ext>
            </a:extLst>
          </p:cNvPr>
          <p:cNvPicPr>
            <a:picLocks noGrp="1" noChangeAspect="1"/>
          </p:cNvPicPr>
          <p:nvPr>
            <p:ph sz="half" idx="2"/>
          </p:nvPr>
        </p:nvPicPr>
        <p:blipFill>
          <a:blip r:embed="rId3"/>
          <a:stretch>
            <a:fillRect/>
          </a:stretch>
        </p:blipFill>
        <p:spPr>
          <a:xfrm>
            <a:off x="1890553" y="1990600"/>
            <a:ext cx="8362126" cy="4743344"/>
          </a:xfrm>
          <a:prstGeom prst="rect">
            <a:avLst/>
          </a:prstGeom>
        </p:spPr>
      </p:pic>
    </p:spTree>
    <p:extLst>
      <p:ext uri="{BB962C8B-B14F-4D97-AF65-F5344CB8AC3E}">
        <p14:creationId xmlns:p14="http://schemas.microsoft.com/office/powerpoint/2010/main" val="35260723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A6380D-F241-4474-9627-74DC979170F3}"/>
              </a:ext>
            </a:extLst>
          </p:cNvPr>
          <p:cNvSpPr>
            <a:spLocks noGrp="1"/>
          </p:cNvSpPr>
          <p:nvPr>
            <p:ph type="title"/>
          </p:nvPr>
        </p:nvSpPr>
        <p:spPr/>
        <p:txBody>
          <a:bodyPr/>
          <a:lstStyle/>
          <a:p>
            <a:r>
              <a:rPr lang="en-US" dirty="0"/>
              <a:t>Implement our neural PD in the closed loop inverted pendulum system</a:t>
            </a:r>
          </a:p>
        </p:txBody>
      </p:sp>
      <p:pic>
        <p:nvPicPr>
          <p:cNvPr id="9" name="Picture 8">
            <a:extLst>
              <a:ext uri="{FF2B5EF4-FFF2-40B4-BE49-F238E27FC236}">
                <a16:creationId xmlns:a16="http://schemas.microsoft.com/office/drawing/2014/main" id="{4929DC64-9739-43E6-857C-4A21FC70BE90}"/>
              </a:ext>
            </a:extLst>
          </p:cNvPr>
          <p:cNvPicPr>
            <a:picLocks noChangeAspect="1"/>
          </p:cNvPicPr>
          <p:nvPr/>
        </p:nvPicPr>
        <p:blipFill>
          <a:blip r:embed="rId3"/>
          <a:stretch>
            <a:fillRect/>
          </a:stretch>
        </p:blipFill>
        <p:spPr>
          <a:xfrm>
            <a:off x="1481915" y="2800854"/>
            <a:ext cx="9228169" cy="2003927"/>
          </a:xfrm>
          <a:prstGeom prst="rect">
            <a:avLst/>
          </a:prstGeom>
        </p:spPr>
      </p:pic>
    </p:spTree>
    <p:extLst>
      <p:ext uri="{BB962C8B-B14F-4D97-AF65-F5344CB8AC3E}">
        <p14:creationId xmlns:p14="http://schemas.microsoft.com/office/powerpoint/2010/main" val="26729069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A6380D-F241-4474-9627-74DC979170F3}"/>
              </a:ext>
            </a:extLst>
          </p:cNvPr>
          <p:cNvSpPr>
            <a:spLocks noGrp="1"/>
          </p:cNvSpPr>
          <p:nvPr>
            <p:ph type="title"/>
          </p:nvPr>
        </p:nvSpPr>
        <p:spPr/>
        <p:txBody>
          <a:bodyPr>
            <a:normAutofit fontScale="90000"/>
          </a:bodyPr>
          <a:lstStyle/>
          <a:p>
            <a:r>
              <a:rPr lang="en-US" dirty="0"/>
              <a:t>The closed system shows input dependence and approaches our designed fit to human data</a:t>
            </a:r>
          </a:p>
        </p:txBody>
      </p:sp>
      <p:sp>
        <p:nvSpPr>
          <p:cNvPr id="3" name="Text Placeholder 2">
            <a:extLst>
              <a:ext uri="{FF2B5EF4-FFF2-40B4-BE49-F238E27FC236}">
                <a16:creationId xmlns:a16="http://schemas.microsoft.com/office/drawing/2014/main" id="{F6793131-1EAB-426A-B8CF-B8F293B85084}"/>
              </a:ext>
            </a:extLst>
          </p:cNvPr>
          <p:cNvSpPr>
            <a:spLocks noGrp="1"/>
          </p:cNvSpPr>
          <p:nvPr>
            <p:ph type="body" idx="1"/>
          </p:nvPr>
        </p:nvSpPr>
        <p:spPr>
          <a:xfrm>
            <a:off x="7364316" y="3339790"/>
            <a:ext cx="4867509" cy="1432931"/>
          </a:xfrm>
        </p:spPr>
        <p:txBody>
          <a:bodyPr>
            <a:normAutofit/>
          </a:bodyPr>
          <a:lstStyle/>
          <a:p>
            <a:r>
              <a:rPr lang="en-US" dirty="0"/>
              <a:t>Run a (Blue): 0.1nA Mean Input </a:t>
            </a:r>
          </a:p>
          <a:p>
            <a:r>
              <a:rPr lang="en-US" dirty="0"/>
              <a:t>Run b (Green): 0.6nA Mean Input</a:t>
            </a:r>
          </a:p>
          <a:p>
            <a:r>
              <a:rPr lang="en-US" dirty="0"/>
              <a:t>Run c (Black): 1.5nA Mean Input </a:t>
            </a:r>
          </a:p>
        </p:txBody>
      </p:sp>
      <p:pic>
        <p:nvPicPr>
          <p:cNvPr id="9" name="Content Placeholder 8">
            <a:extLst>
              <a:ext uri="{FF2B5EF4-FFF2-40B4-BE49-F238E27FC236}">
                <a16:creationId xmlns:a16="http://schemas.microsoft.com/office/drawing/2014/main" id="{0A06A94A-1C30-4DEE-A880-6EE7322E0E1B}"/>
              </a:ext>
            </a:extLst>
          </p:cNvPr>
          <p:cNvPicPr>
            <a:picLocks noGrp="1" noChangeAspect="1"/>
          </p:cNvPicPr>
          <p:nvPr>
            <p:ph sz="half" idx="2"/>
          </p:nvPr>
        </p:nvPicPr>
        <p:blipFill>
          <a:blip r:embed="rId3"/>
          <a:stretch>
            <a:fillRect/>
          </a:stretch>
        </p:blipFill>
        <p:spPr>
          <a:xfrm>
            <a:off x="1154152" y="1690688"/>
            <a:ext cx="6064133" cy="5033556"/>
          </a:xfrm>
          <a:prstGeom prst="rect">
            <a:avLst/>
          </a:prstGeom>
        </p:spPr>
      </p:pic>
      <p:sp>
        <p:nvSpPr>
          <p:cNvPr id="10" name="Rectangle 9">
            <a:extLst>
              <a:ext uri="{FF2B5EF4-FFF2-40B4-BE49-F238E27FC236}">
                <a16:creationId xmlns:a16="http://schemas.microsoft.com/office/drawing/2014/main" id="{51E63B1C-EBE2-4B0E-8787-304CFD54B45D}"/>
              </a:ext>
            </a:extLst>
          </p:cNvPr>
          <p:cNvSpPr/>
          <p:nvPr/>
        </p:nvSpPr>
        <p:spPr>
          <a:xfrm>
            <a:off x="4856356" y="2581507"/>
            <a:ext cx="1945888" cy="591015"/>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832872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8BE1FF-99F5-49A2-8C06-168F15952FFD}"/>
              </a:ext>
            </a:extLst>
          </p:cNvPr>
          <p:cNvSpPr>
            <a:spLocks noGrp="1"/>
          </p:cNvSpPr>
          <p:nvPr>
            <p:ph type="title"/>
          </p:nvPr>
        </p:nvSpPr>
        <p:spPr/>
        <p:txBody>
          <a:bodyPr>
            <a:normAutofit fontScale="90000"/>
          </a:bodyPr>
          <a:lstStyle/>
          <a:p>
            <a:r>
              <a:rPr lang="en-US" dirty="0"/>
              <a:t>The human balance control system adapts continuously to growth, injury and environment</a:t>
            </a:r>
          </a:p>
        </p:txBody>
      </p:sp>
      <p:sp>
        <p:nvSpPr>
          <p:cNvPr id="3" name="Content Placeholder 2">
            <a:extLst>
              <a:ext uri="{FF2B5EF4-FFF2-40B4-BE49-F238E27FC236}">
                <a16:creationId xmlns:a16="http://schemas.microsoft.com/office/drawing/2014/main" id="{AD6F373D-7D6D-4604-BB37-CD58029C3326}"/>
              </a:ext>
            </a:extLst>
          </p:cNvPr>
          <p:cNvSpPr>
            <a:spLocks noGrp="1"/>
          </p:cNvSpPr>
          <p:nvPr>
            <p:ph sz="half" idx="1"/>
          </p:nvPr>
        </p:nvSpPr>
        <p:spPr>
          <a:xfrm>
            <a:off x="395112" y="2095500"/>
            <a:ext cx="5328356" cy="4397375"/>
          </a:xfrm>
        </p:spPr>
        <p:txBody>
          <a:bodyPr>
            <a:normAutofit/>
          </a:bodyPr>
          <a:lstStyle/>
          <a:p>
            <a:pPr lvl="1"/>
            <a:r>
              <a:rPr lang="en-US" sz="2800" dirty="0"/>
              <a:t>A realistic model will improve bio-inspired design of</a:t>
            </a:r>
          </a:p>
          <a:p>
            <a:pPr lvl="1"/>
            <a:endParaRPr lang="en-US" sz="2800" dirty="0"/>
          </a:p>
          <a:p>
            <a:pPr lvl="2"/>
            <a:r>
              <a:rPr lang="en-US" sz="2400" dirty="0"/>
              <a:t>More natural prosthetics</a:t>
            </a:r>
          </a:p>
          <a:p>
            <a:pPr lvl="2"/>
            <a:endParaRPr lang="en-US" sz="2400" dirty="0"/>
          </a:p>
          <a:p>
            <a:pPr lvl="2"/>
            <a:r>
              <a:rPr lang="en-US" sz="2400" dirty="0"/>
              <a:t>Rehabilitation devices</a:t>
            </a:r>
          </a:p>
          <a:p>
            <a:pPr lvl="2"/>
            <a:endParaRPr lang="en-US" sz="2400" dirty="0"/>
          </a:p>
          <a:p>
            <a:pPr lvl="2"/>
            <a:r>
              <a:rPr lang="en-US" sz="2400" dirty="0"/>
              <a:t>Helpful bio-inspired robots</a:t>
            </a:r>
          </a:p>
          <a:p>
            <a:pPr lvl="2"/>
            <a:endParaRPr lang="en-US" sz="2400" dirty="0"/>
          </a:p>
          <a:p>
            <a:pPr lvl="1"/>
            <a:endParaRPr lang="en-US" sz="2800" dirty="0"/>
          </a:p>
        </p:txBody>
      </p:sp>
      <p:pic>
        <p:nvPicPr>
          <p:cNvPr id="5" name="Picture 4">
            <a:extLst>
              <a:ext uri="{FF2B5EF4-FFF2-40B4-BE49-F238E27FC236}">
                <a16:creationId xmlns:a16="http://schemas.microsoft.com/office/drawing/2014/main" id="{B2D7659F-775C-4D71-9762-3F18B4A4EFB6}"/>
              </a:ext>
            </a:extLst>
          </p:cNvPr>
          <p:cNvPicPr>
            <a:picLocks noChangeAspect="1"/>
          </p:cNvPicPr>
          <p:nvPr/>
        </p:nvPicPr>
        <p:blipFill>
          <a:blip r:embed="rId3"/>
          <a:stretch>
            <a:fillRect/>
          </a:stretch>
        </p:blipFill>
        <p:spPr>
          <a:xfrm>
            <a:off x="9156192" y="2341869"/>
            <a:ext cx="2926529" cy="3654096"/>
          </a:xfrm>
          <a:prstGeom prst="rect">
            <a:avLst/>
          </a:prstGeom>
        </p:spPr>
      </p:pic>
      <p:pic>
        <p:nvPicPr>
          <p:cNvPr id="8" name="Picture 7">
            <a:extLst>
              <a:ext uri="{FF2B5EF4-FFF2-40B4-BE49-F238E27FC236}">
                <a16:creationId xmlns:a16="http://schemas.microsoft.com/office/drawing/2014/main" id="{E13E88A9-00CF-4C86-8026-A39FF4045D49}"/>
              </a:ext>
            </a:extLst>
          </p:cNvPr>
          <p:cNvPicPr>
            <a:picLocks noChangeAspect="1"/>
          </p:cNvPicPr>
          <p:nvPr/>
        </p:nvPicPr>
        <p:blipFill>
          <a:blip r:embed="rId4"/>
          <a:stretch>
            <a:fillRect/>
          </a:stretch>
        </p:blipFill>
        <p:spPr>
          <a:xfrm>
            <a:off x="5685694" y="2872047"/>
            <a:ext cx="3470498" cy="2593741"/>
          </a:xfrm>
          <a:prstGeom prst="rect">
            <a:avLst/>
          </a:prstGeom>
        </p:spPr>
      </p:pic>
    </p:spTree>
    <p:extLst>
      <p:ext uri="{BB962C8B-B14F-4D97-AF65-F5344CB8AC3E}">
        <p14:creationId xmlns:p14="http://schemas.microsoft.com/office/powerpoint/2010/main" val="13613741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962F4-8998-4BB2-9636-EB17FE41FAA5}"/>
              </a:ext>
            </a:extLst>
          </p:cNvPr>
          <p:cNvSpPr>
            <a:spLocks noGrp="1"/>
          </p:cNvSpPr>
          <p:nvPr>
            <p:ph type="title"/>
          </p:nvPr>
        </p:nvSpPr>
        <p:spPr/>
        <p:txBody>
          <a:bodyPr/>
          <a:lstStyle/>
          <a:p>
            <a:r>
              <a:rPr lang="en-US" dirty="0"/>
              <a:t>To add adaptive circuitry, we must utilize the modulation circuit neurons</a:t>
            </a:r>
          </a:p>
        </p:txBody>
      </p:sp>
      <p:pic>
        <p:nvPicPr>
          <p:cNvPr id="12" name="Content Placeholder 11">
            <a:extLst>
              <a:ext uri="{FF2B5EF4-FFF2-40B4-BE49-F238E27FC236}">
                <a16:creationId xmlns:a16="http://schemas.microsoft.com/office/drawing/2014/main" id="{3FC2258C-8D7D-42C7-BDFD-CE47FF417ED2}"/>
              </a:ext>
            </a:extLst>
          </p:cNvPr>
          <p:cNvPicPr>
            <a:picLocks noGrp="1" noChangeAspect="1"/>
          </p:cNvPicPr>
          <p:nvPr>
            <p:ph idx="1"/>
          </p:nvPr>
        </p:nvPicPr>
        <p:blipFill>
          <a:blip r:embed="rId2"/>
          <a:stretch>
            <a:fillRect/>
          </a:stretch>
        </p:blipFill>
        <p:spPr>
          <a:xfrm>
            <a:off x="2316866" y="1638588"/>
            <a:ext cx="7558268" cy="5200089"/>
          </a:xfrm>
          <a:prstGeom prst="rect">
            <a:avLst/>
          </a:prstGeom>
        </p:spPr>
      </p:pic>
      <p:cxnSp>
        <p:nvCxnSpPr>
          <p:cNvPr id="16" name="Straight Arrow Connector 15">
            <a:extLst>
              <a:ext uri="{FF2B5EF4-FFF2-40B4-BE49-F238E27FC236}">
                <a16:creationId xmlns:a16="http://schemas.microsoft.com/office/drawing/2014/main" id="{A24AF3A6-146A-4D71-A2A4-20E1A9EE3942}"/>
              </a:ext>
            </a:extLst>
          </p:cNvPr>
          <p:cNvCxnSpPr/>
          <p:nvPr/>
        </p:nvCxnSpPr>
        <p:spPr>
          <a:xfrm>
            <a:off x="4867507" y="3194824"/>
            <a:ext cx="473927" cy="897674"/>
          </a:xfrm>
          <a:prstGeom prst="straightConnector1">
            <a:avLst/>
          </a:prstGeom>
          <a:ln w="38100">
            <a:solidFill>
              <a:srgbClr val="C00000"/>
            </a:solidFill>
            <a:prstDash val="dash"/>
            <a:tailEnd type="triangle" w="lg" len="lg"/>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C8CEAE4D-ECE0-445E-868E-2B1CBBC2EE48}"/>
              </a:ext>
            </a:extLst>
          </p:cNvPr>
          <p:cNvCxnSpPr>
            <a:cxnSpLocks/>
          </p:cNvCxnSpPr>
          <p:nvPr/>
        </p:nvCxnSpPr>
        <p:spPr>
          <a:xfrm flipH="1">
            <a:off x="5627985" y="3094463"/>
            <a:ext cx="2423198" cy="998035"/>
          </a:xfrm>
          <a:prstGeom prst="straightConnector1">
            <a:avLst/>
          </a:prstGeom>
          <a:ln w="38100">
            <a:solidFill>
              <a:srgbClr val="C00000"/>
            </a:solidFill>
            <a:prstDash val="dash"/>
            <a:round/>
            <a:headEnd type="none"/>
            <a:tailEnd type="oval" w="lg" len="lg"/>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F1FC5537-C53B-4FEF-9F3D-A017EF21AD6D}"/>
              </a:ext>
            </a:extLst>
          </p:cNvPr>
          <p:cNvCxnSpPr>
            <a:cxnSpLocks/>
          </p:cNvCxnSpPr>
          <p:nvPr/>
        </p:nvCxnSpPr>
        <p:spPr>
          <a:xfrm flipV="1">
            <a:off x="4867507" y="4336027"/>
            <a:ext cx="473927" cy="937996"/>
          </a:xfrm>
          <a:prstGeom prst="straightConnector1">
            <a:avLst/>
          </a:prstGeom>
          <a:ln w="38100">
            <a:solidFill>
              <a:srgbClr val="C00000"/>
            </a:solidFill>
            <a:prstDash val="dash"/>
            <a:tailEnd type="triangle" w="lg" len="lg"/>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857F0803-DEF3-4A85-A5BC-46B9F88F412C}"/>
              </a:ext>
            </a:extLst>
          </p:cNvPr>
          <p:cNvCxnSpPr>
            <a:cxnSpLocks/>
          </p:cNvCxnSpPr>
          <p:nvPr/>
        </p:nvCxnSpPr>
        <p:spPr>
          <a:xfrm flipH="1" flipV="1">
            <a:off x="5627985" y="4336027"/>
            <a:ext cx="2423198" cy="937996"/>
          </a:xfrm>
          <a:prstGeom prst="straightConnector1">
            <a:avLst/>
          </a:prstGeom>
          <a:ln w="38100">
            <a:solidFill>
              <a:srgbClr val="C00000"/>
            </a:solidFill>
            <a:prstDash val="dash"/>
            <a:round/>
            <a:headEnd type="none"/>
            <a:tailEnd type="oval"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007268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C5F687-3BE8-4531-946D-ECFBC46E3707}"/>
              </a:ext>
            </a:extLst>
          </p:cNvPr>
          <p:cNvSpPr>
            <a:spLocks noGrp="1"/>
          </p:cNvSpPr>
          <p:nvPr>
            <p:ph type="title"/>
          </p:nvPr>
        </p:nvSpPr>
        <p:spPr>
          <a:xfrm>
            <a:off x="356258" y="365125"/>
            <a:ext cx="9678463" cy="1427099"/>
          </a:xfrm>
        </p:spPr>
        <p:txBody>
          <a:bodyPr>
            <a:normAutofit fontScale="90000"/>
          </a:bodyPr>
          <a:lstStyle/>
          <a:p>
            <a:r>
              <a:rPr lang="en-US" dirty="0"/>
              <a:t>The modulation circuit introduces significant input dependence and truncates low input data</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DD3F911C-894F-472C-B699-D43BB855305F}"/>
                  </a:ext>
                </a:extLst>
              </p:cNvPr>
              <p:cNvSpPr>
                <a:spLocks noGrp="1"/>
              </p:cNvSpPr>
              <p:nvPr>
                <p:ph sz="half" idx="2"/>
              </p:nvPr>
            </p:nvSpPr>
            <p:spPr>
              <a:xfrm>
                <a:off x="356259" y="2036064"/>
                <a:ext cx="5987121" cy="4821936"/>
              </a:xfrm>
            </p:spPr>
            <p:txBody>
              <a:bodyPr>
                <a:normAutofit fontScale="92500" lnSpcReduction="20000"/>
              </a:bodyPr>
              <a:lstStyle/>
              <a:p>
                <a:pPr marL="0" indent="0">
                  <a:buNone/>
                </a:pPr>
                <a:r>
                  <a:rPr lang="en-US" dirty="0"/>
                  <a:t>The modulation circuit attenuates the incoming signal to approximate multiplication of the form</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𝑈</m:t>
                          </m:r>
                        </m:e>
                        <m:sub>
                          <m:r>
                            <a:rPr lang="en-US" b="0" i="1" smtClean="0">
                              <a:latin typeface="Cambria Math" panose="02040503050406030204" pitchFamily="18" charset="0"/>
                            </a:rPr>
                            <m:t>𝑝𝑟𝑜𝑑</m:t>
                          </m:r>
                        </m:sub>
                      </m:sSub>
                      <m:r>
                        <a:rPr lang="en-US"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𝑈</m:t>
                          </m:r>
                        </m:e>
                        <m:sub>
                          <m:r>
                            <a:rPr lang="en-US" b="0" i="1" smtClean="0">
                              <a:latin typeface="Cambria Math" panose="02040503050406030204" pitchFamily="18" charset="0"/>
                            </a:rPr>
                            <m:t>1</m:t>
                          </m:r>
                        </m:sub>
                      </m:sSub>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𝑈</m:t>
                              </m:r>
                            </m:e>
                            <m:sub>
                              <m:r>
                                <a:rPr lang="en-US" i="1">
                                  <a:latin typeface="Cambria Math" panose="02040503050406030204" pitchFamily="18" charset="0"/>
                                </a:rPr>
                                <m:t>2</m:t>
                              </m:r>
                            </m:sub>
                          </m:sSub>
                        </m:num>
                        <m:den>
                          <m:r>
                            <a:rPr lang="en-US" i="1">
                              <a:latin typeface="Cambria Math" panose="02040503050406030204" pitchFamily="18" charset="0"/>
                            </a:rPr>
                            <m:t>𝑅</m:t>
                          </m:r>
                        </m:den>
                      </m:f>
                    </m:oMath>
                  </m:oMathPara>
                </a14:m>
                <a:endParaRPr lang="en-US" dirty="0"/>
              </a:p>
              <a:p>
                <a:pPr marL="0" indent="0">
                  <a:buNone/>
                </a:pPr>
                <a:endParaRPr lang="en-US" dirty="0"/>
              </a:p>
              <a:p>
                <a:pPr marL="0" indent="0">
                  <a:buNone/>
                </a:pPr>
                <a:r>
                  <a:rPr lang="en-US" dirty="0"/>
                  <a:t>where R = 20 mV</a:t>
                </a:r>
              </a:p>
              <a:p>
                <a:pPr marL="0" indent="0">
                  <a:buNone/>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𝑈</m:t>
                        </m:r>
                      </m:e>
                      <m:sub>
                        <m:r>
                          <a:rPr lang="en-US" b="0" i="1" smtClean="0">
                            <a:latin typeface="Cambria Math" panose="02040503050406030204" pitchFamily="18" charset="0"/>
                          </a:rPr>
                          <m:t>2</m:t>
                        </m:r>
                      </m:sub>
                    </m:sSub>
                    <m:r>
                      <a:rPr lang="en-US" b="0" i="1" smtClean="0">
                        <a:latin typeface="Cambria Math" panose="02040503050406030204" pitchFamily="18" charset="0"/>
                      </a:rPr>
                      <m:t>=12</m:t>
                    </m:r>
                  </m:oMath>
                </a14:m>
                <a:r>
                  <a:rPr lang="en-US" dirty="0"/>
                  <a:t> gives a theoretical gain of 0.6</a:t>
                </a:r>
              </a:p>
              <a:p>
                <a:pPr marL="0" indent="0">
                  <a:buNone/>
                </a:pPr>
                <a:r>
                  <a:rPr lang="en-US" dirty="0" err="1"/>
                  <a:t>Kp</a:t>
                </a:r>
                <a:r>
                  <a:rPr lang="en-US" dirty="0"/>
                  <a:t> and </a:t>
                </a:r>
                <a:r>
                  <a:rPr lang="en-US" dirty="0" err="1"/>
                  <a:t>Kd</a:t>
                </a:r>
                <a:r>
                  <a:rPr lang="en-US" dirty="0"/>
                  <a:t> synaptic gains are maintained, but theoretically attenuated by 0.6, so the external gain was increased by 1/0.6 to compensate and maintain design gains.</a:t>
                </a:r>
              </a:p>
            </p:txBody>
          </p:sp>
        </mc:Choice>
        <mc:Fallback xmlns="">
          <p:sp>
            <p:nvSpPr>
              <p:cNvPr id="4" name="Content Placeholder 3">
                <a:extLst>
                  <a:ext uri="{FF2B5EF4-FFF2-40B4-BE49-F238E27FC236}">
                    <a16:creationId xmlns:a16="http://schemas.microsoft.com/office/drawing/2014/main" id="{DD3F911C-894F-472C-B699-D43BB855305F}"/>
                  </a:ext>
                </a:extLst>
              </p:cNvPr>
              <p:cNvSpPr>
                <a:spLocks noGrp="1" noRot="1" noChangeAspect="1" noMove="1" noResize="1" noEditPoints="1" noAdjustHandles="1" noChangeArrowheads="1" noChangeShapeType="1" noTextEdit="1"/>
              </p:cNvSpPr>
              <p:nvPr>
                <p:ph sz="half" idx="2"/>
              </p:nvPr>
            </p:nvSpPr>
            <p:spPr>
              <a:xfrm>
                <a:off x="356259" y="2036064"/>
                <a:ext cx="5987121" cy="4821936"/>
              </a:xfrm>
              <a:blipFill>
                <a:blip r:embed="rId2"/>
                <a:stretch>
                  <a:fillRect l="-1831" t="-3161" r="-203"/>
                </a:stretch>
              </a:blipFill>
            </p:spPr>
            <p:txBody>
              <a:bodyPr/>
              <a:lstStyle/>
              <a:p>
                <a:r>
                  <a:rPr lang="en-US">
                    <a:noFill/>
                  </a:rPr>
                  <a:t> </a:t>
                </a:r>
              </a:p>
            </p:txBody>
          </p:sp>
        </mc:Fallback>
      </mc:AlternateContent>
      <p:pic>
        <p:nvPicPr>
          <p:cNvPr id="7" name="Content Placeholder 6">
            <a:extLst>
              <a:ext uri="{FF2B5EF4-FFF2-40B4-BE49-F238E27FC236}">
                <a16:creationId xmlns:a16="http://schemas.microsoft.com/office/drawing/2014/main" id="{D8203BA6-4214-4636-83B2-7015063F9CB4}"/>
              </a:ext>
            </a:extLst>
          </p:cNvPr>
          <p:cNvPicPr>
            <a:picLocks noGrp="1" noChangeAspect="1"/>
          </p:cNvPicPr>
          <p:nvPr>
            <p:ph sz="quarter" idx="4"/>
          </p:nvPr>
        </p:nvPicPr>
        <p:blipFill>
          <a:blip r:embed="rId3"/>
          <a:stretch>
            <a:fillRect/>
          </a:stretch>
        </p:blipFill>
        <p:spPr>
          <a:xfrm>
            <a:off x="6343381" y="2458192"/>
            <a:ext cx="5554255" cy="4227615"/>
          </a:xfrm>
          <a:prstGeom prst="rect">
            <a:avLst/>
          </a:prstGeom>
        </p:spPr>
      </p:pic>
      <p:pic>
        <p:nvPicPr>
          <p:cNvPr id="9" name="Picture 8">
            <a:extLst>
              <a:ext uri="{FF2B5EF4-FFF2-40B4-BE49-F238E27FC236}">
                <a16:creationId xmlns:a16="http://schemas.microsoft.com/office/drawing/2014/main" id="{ABC176D9-8582-4B55-AD2D-F041F5D62B51}"/>
              </a:ext>
            </a:extLst>
          </p:cNvPr>
          <p:cNvPicPr>
            <a:picLocks noChangeAspect="1"/>
          </p:cNvPicPr>
          <p:nvPr/>
        </p:nvPicPr>
        <p:blipFill>
          <a:blip r:embed="rId4"/>
          <a:stretch>
            <a:fillRect/>
          </a:stretch>
        </p:blipFill>
        <p:spPr>
          <a:xfrm>
            <a:off x="10034721" y="4649"/>
            <a:ext cx="2157279" cy="2251074"/>
          </a:xfrm>
          <a:prstGeom prst="rect">
            <a:avLst/>
          </a:prstGeom>
        </p:spPr>
      </p:pic>
    </p:spTree>
    <p:extLst>
      <p:ext uri="{BB962C8B-B14F-4D97-AF65-F5344CB8AC3E}">
        <p14:creationId xmlns:p14="http://schemas.microsoft.com/office/powerpoint/2010/main" val="15730214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EDEB48-C973-4095-986E-EA07B1650336}"/>
              </a:ext>
            </a:extLst>
          </p:cNvPr>
          <p:cNvSpPr>
            <a:spLocks noGrp="1"/>
          </p:cNvSpPr>
          <p:nvPr>
            <p:ph type="title"/>
          </p:nvPr>
        </p:nvSpPr>
        <p:spPr>
          <a:xfrm>
            <a:off x="839788" y="365125"/>
            <a:ext cx="10002386" cy="1695323"/>
          </a:xfrm>
        </p:spPr>
        <p:txBody>
          <a:bodyPr>
            <a:normAutofit fontScale="90000"/>
          </a:bodyPr>
          <a:lstStyle/>
          <a:p>
            <a:r>
              <a:rPr lang="en-US" dirty="0"/>
              <a:t>The modulation circuit applies the theoretical gain but inhibits the output neuron, pushing the data below the output threshold</a:t>
            </a:r>
          </a:p>
        </p:txBody>
      </p:sp>
      <p:sp>
        <p:nvSpPr>
          <p:cNvPr id="4" name="Content Placeholder 3">
            <a:extLst>
              <a:ext uri="{FF2B5EF4-FFF2-40B4-BE49-F238E27FC236}">
                <a16:creationId xmlns:a16="http://schemas.microsoft.com/office/drawing/2014/main" id="{0439AAF2-E3D6-452E-B73B-6ED89FFD7ADA}"/>
              </a:ext>
            </a:extLst>
          </p:cNvPr>
          <p:cNvSpPr>
            <a:spLocks noGrp="1"/>
          </p:cNvSpPr>
          <p:nvPr>
            <p:ph sz="half" idx="2"/>
          </p:nvPr>
        </p:nvSpPr>
        <p:spPr>
          <a:xfrm>
            <a:off x="836612" y="2420924"/>
            <a:ext cx="5157787" cy="3989028"/>
          </a:xfrm>
        </p:spPr>
        <p:txBody>
          <a:bodyPr>
            <a:normAutofit/>
          </a:bodyPr>
          <a:lstStyle/>
          <a:p>
            <a:r>
              <a:rPr lang="en-US" dirty="0"/>
              <a:t>Input data below the resting potential is lost</a:t>
            </a:r>
          </a:p>
          <a:p>
            <a:endParaRPr lang="en-US" dirty="0"/>
          </a:p>
          <a:p>
            <a:r>
              <a:rPr lang="en-US" dirty="0"/>
              <a:t>A theoretical offset of 0.6 pushes the modulated signal back into the positive range</a:t>
            </a:r>
          </a:p>
        </p:txBody>
      </p:sp>
      <p:pic>
        <p:nvPicPr>
          <p:cNvPr id="7" name="Content Placeholder 6">
            <a:extLst>
              <a:ext uri="{FF2B5EF4-FFF2-40B4-BE49-F238E27FC236}">
                <a16:creationId xmlns:a16="http://schemas.microsoft.com/office/drawing/2014/main" id="{61BF6E38-03AC-454A-AA32-C680020E6D93}"/>
              </a:ext>
            </a:extLst>
          </p:cNvPr>
          <p:cNvPicPr>
            <a:picLocks noGrp="1" noChangeAspect="1"/>
          </p:cNvPicPr>
          <p:nvPr>
            <p:ph sz="quarter" idx="4"/>
          </p:nvPr>
        </p:nvPicPr>
        <p:blipFill>
          <a:blip r:embed="rId2"/>
          <a:stretch>
            <a:fillRect/>
          </a:stretch>
        </p:blipFill>
        <p:spPr>
          <a:xfrm>
            <a:off x="6779723" y="2157984"/>
            <a:ext cx="5000600" cy="2325111"/>
          </a:xfrm>
          <a:prstGeom prst="rect">
            <a:avLst/>
          </a:prstGeom>
        </p:spPr>
      </p:pic>
      <p:pic>
        <p:nvPicPr>
          <p:cNvPr id="8" name="Picture 7">
            <a:extLst>
              <a:ext uri="{FF2B5EF4-FFF2-40B4-BE49-F238E27FC236}">
                <a16:creationId xmlns:a16="http://schemas.microsoft.com/office/drawing/2014/main" id="{1FAE6E73-03CB-43E8-BF26-7B711521F79C}"/>
              </a:ext>
            </a:extLst>
          </p:cNvPr>
          <p:cNvPicPr>
            <a:picLocks noChangeAspect="1"/>
          </p:cNvPicPr>
          <p:nvPr/>
        </p:nvPicPr>
        <p:blipFill>
          <a:blip r:embed="rId3"/>
          <a:stretch>
            <a:fillRect/>
          </a:stretch>
        </p:blipFill>
        <p:spPr>
          <a:xfrm>
            <a:off x="6779723" y="4547615"/>
            <a:ext cx="5000600" cy="2305735"/>
          </a:xfrm>
          <a:prstGeom prst="rect">
            <a:avLst/>
          </a:prstGeom>
        </p:spPr>
      </p:pic>
      <p:pic>
        <p:nvPicPr>
          <p:cNvPr id="9" name="Picture 8">
            <a:extLst>
              <a:ext uri="{FF2B5EF4-FFF2-40B4-BE49-F238E27FC236}">
                <a16:creationId xmlns:a16="http://schemas.microsoft.com/office/drawing/2014/main" id="{EB478E72-DFED-4C0B-A1DF-7A3019A38953}"/>
              </a:ext>
            </a:extLst>
          </p:cNvPr>
          <p:cNvPicPr>
            <a:picLocks noChangeAspect="1"/>
          </p:cNvPicPr>
          <p:nvPr/>
        </p:nvPicPr>
        <p:blipFill>
          <a:blip r:embed="rId4"/>
          <a:stretch>
            <a:fillRect/>
          </a:stretch>
        </p:blipFill>
        <p:spPr>
          <a:xfrm>
            <a:off x="10842174" y="4649"/>
            <a:ext cx="1349826" cy="1408514"/>
          </a:xfrm>
          <a:prstGeom prst="rect">
            <a:avLst/>
          </a:prstGeom>
        </p:spPr>
      </p:pic>
    </p:spTree>
    <p:extLst>
      <p:ext uri="{BB962C8B-B14F-4D97-AF65-F5344CB8AC3E}">
        <p14:creationId xmlns:p14="http://schemas.microsoft.com/office/powerpoint/2010/main" val="428058383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A6380D-F241-4474-9627-74DC979170F3}"/>
              </a:ext>
            </a:extLst>
          </p:cNvPr>
          <p:cNvSpPr>
            <a:spLocks noGrp="1"/>
          </p:cNvSpPr>
          <p:nvPr>
            <p:ph type="title"/>
          </p:nvPr>
        </p:nvSpPr>
        <p:spPr/>
        <p:txBody>
          <a:bodyPr/>
          <a:lstStyle/>
          <a:p>
            <a:r>
              <a:rPr lang="en-US" dirty="0"/>
              <a:t>The pre-mod and post-mod circuit responses are comparable for a 0.6nA input</a:t>
            </a:r>
          </a:p>
        </p:txBody>
      </p:sp>
      <p:sp>
        <p:nvSpPr>
          <p:cNvPr id="3" name="Text Placeholder 2">
            <a:extLst>
              <a:ext uri="{FF2B5EF4-FFF2-40B4-BE49-F238E27FC236}">
                <a16:creationId xmlns:a16="http://schemas.microsoft.com/office/drawing/2014/main" id="{F6793131-1EAB-426A-B8CF-B8F293B85084}"/>
              </a:ext>
            </a:extLst>
          </p:cNvPr>
          <p:cNvSpPr>
            <a:spLocks noGrp="1"/>
          </p:cNvSpPr>
          <p:nvPr>
            <p:ph type="body" idx="1"/>
          </p:nvPr>
        </p:nvSpPr>
        <p:spPr>
          <a:xfrm>
            <a:off x="1238692" y="1351553"/>
            <a:ext cx="10260419" cy="951174"/>
          </a:xfrm>
        </p:spPr>
        <p:txBody>
          <a:bodyPr>
            <a:normAutofit/>
          </a:bodyPr>
          <a:lstStyle/>
          <a:p>
            <a:pPr algn="ctr"/>
            <a:r>
              <a:rPr lang="en-US" dirty="0"/>
              <a:t>Compare Pre-mod (Run a) to Post-mod (Run b) response for 0.6nA Input</a:t>
            </a:r>
          </a:p>
        </p:txBody>
      </p:sp>
      <p:pic>
        <p:nvPicPr>
          <p:cNvPr id="6" name="Content Placeholder 5">
            <a:extLst>
              <a:ext uri="{FF2B5EF4-FFF2-40B4-BE49-F238E27FC236}">
                <a16:creationId xmlns:a16="http://schemas.microsoft.com/office/drawing/2014/main" id="{1DD96BCF-8564-435D-975B-A3AEEFEB806E}"/>
              </a:ext>
            </a:extLst>
          </p:cNvPr>
          <p:cNvPicPr>
            <a:picLocks noGrp="1" noChangeAspect="1"/>
          </p:cNvPicPr>
          <p:nvPr>
            <p:ph sz="quarter" idx="4"/>
          </p:nvPr>
        </p:nvPicPr>
        <p:blipFill>
          <a:blip r:embed="rId3"/>
          <a:stretch>
            <a:fillRect/>
          </a:stretch>
        </p:blipFill>
        <p:spPr>
          <a:xfrm>
            <a:off x="6371065" y="2460952"/>
            <a:ext cx="5384389" cy="4245030"/>
          </a:xfrm>
          <a:prstGeom prst="rect">
            <a:avLst/>
          </a:prstGeom>
        </p:spPr>
      </p:pic>
      <p:pic>
        <p:nvPicPr>
          <p:cNvPr id="9" name="Content Placeholder 8">
            <a:extLst>
              <a:ext uri="{FF2B5EF4-FFF2-40B4-BE49-F238E27FC236}">
                <a16:creationId xmlns:a16="http://schemas.microsoft.com/office/drawing/2014/main" id="{F4A77669-D098-41AB-B711-D8A12CB51633}"/>
              </a:ext>
            </a:extLst>
          </p:cNvPr>
          <p:cNvPicPr>
            <a:picLocks noGrp="1" noChangeAspect="1"/>
          </p:cNvPicPr>
          <p:nvPr>
            <p:ph sz="half" idx="2"/>
          </p:nvPr>
        </p:nvPicPr>
        <p:blipFill>
          <a:blip r:embed="rId4"/>
          <a:stretch>
            <a:fillRect/>
          </a:stretch>
        </p:blipFill>
        <p:spPr>
          <a:xfrm>
            <a:off x="736093" y="2460952"/>
            <a:ext cx="5304005" cy="4245030"/>
          </a:xfrm>
          <a:prstGeom prst="rect">
            <a:avLst/>
          </a:prstGeom>
        </p:spPr>
      </p:pic>
      <p:sp>
        <p:nvSpPr>
          <p:cNvPr id="10" name="Rectangle 9">
            <a:extLst>
              <a:ext uri="{FF2B5EF4-FFF2-40B4-BE49-F238E27FC236}">
                <a16:creationId xmlns:a16="http://schemas.microsoft.com/office/drawing/2014/main" id="{D6869A84-3D31-4E67-AC81-63239ACBD59C}"/>
              </a:ext>
            </a:extLst>
          </p:cNvPr>
          <p:cNvSpPr/>
          <p:nvPr/>
        </p:nvSpPr>
        <p:spPr>
          <a:xfrm>
            <a:off x="3847171" y="3362093"/>
            <a:ext cx="1628078" cy="206297"/>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1144868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A6380D-F241-4474-9627-74DC979170F3}"/>
              </a:ext>
            </a:extLst>
          </p:cNvPr>
          <p:cNvSpPr>
            <a:spLocks noGrp="1"/>
          </p:cNvSpPr>
          <p:nvPr>
            <p:ph type="title"/>
          </p:nvPr>
        </p:nvSpPr>
        <p:spPr/>
        <p:txBody>
          <a:bodyPr/>
          <a:lstStyle/>
          <a:p>
            <a:r>
              <a:rPr lang="en-US" dirty="0"/>
              <a:t>The post-mod circuit shows very strange behavior at low inputs</a:t>
            </a:r>
          </a:p>
        </p:txBody>
      </p:sp>
      <p:sp>
        <p:nvSpPr>
          <p:cNvPr id="3" name="Text Placeholder 2">
            <a:extLst>
              <a:ext uri="{FF2B5EF4-FFF2-40B4-BE49-F238E27FC236}">
                <a16:creationId xmlns:a16="http://schemas.microsoft.com/office/drawing/2014/main" id="{F6793131-1EAB-426A-B8CF-B8F293B85084}"/>
              </a:ext>
            </a:extLst>
          </p:cNvPr>
          <p:cNvSpPr>
            <a:spLocks noGrp="1"/>
          </p:cNvSpPr>
          <p:nvPr>
            <p:ph type="body" idx="1"/>
          </p:nvPr>
        </p:nvSpPr>
        <p:spPr>
          <a:xfrm>
            <a:off x="1238693" y="1351553"/>
            <a:ext cx="9789864" cy="823912"/>
          </a:xfrm>
        </p:spPr>
        <p:txBody>
          <a:bodyPr>
            <a:normAutofit/>
          </a:bodyPr>
          <a:lstStyle/>
          <a:p>
            <a:pPr algn="ctr"/>
            <a:r>
              <a:rPr lang="en-US" dirty="0"/>
              <a:t>Compare Pre-mod (Run a) to Post-mod (Run b) response for Extreme Inputs</a:t>
            </a:r>
          </a:p>
        </p:txBody>
      </p:sp>
      <p:pic>
        <p:nvPicPr>
          <p:cNvPr id="6" name="Content Placeholder 5">
            <a:extLst>
              <a:ext uri="{FF2B5EF4-FFF2-40B4-BE49-F238E27FC236}">
                <a16:creationId xmlns:a16="http://schemas.microsoft.com/office/drawing/2014/main" id="{B2B5017F-147D-4A56-BF3C-1E60D09B7C2A}"/>
              </a:ext>
            </a:extLst>
          </p:cNvPr>
          <p:cNvPicPr>
            <a:picLocks noGrp="1" noChangeAspect="1"/>
          </p:cNvPicPr>
          <p:nvPr>
            <p:ph sz="half" idx="2"/>
          </p:nvPr>
        </p:nvPicPr>
        <p:blipFill>
          <a:blip r:embed="rId3"/>
          <a:stretch>
            <a:fillRect/>
          </a:stretch>
        </p:blipFill>
        <p:spPr>
          <a:xfrm>
            <a:off x="587193" y="2391388"/>
            <a:ext cx="5374069" cy="4257142"/>
          </a:xfrm>
          <a:prstGeom prst="rect">
            <a:avLst/>
          </a:prstGeom>
        </p:spPr>
      </p:pic>
      <p:pic>
        <p:nvPicPr>
          <p:cNvPr id="9" name="Content Placeholder 8">
            <a:extLst>
              <a:ext uri="{FF2B5EF4-FFF2-40B4-BE49-F238E27FC236}">
                <a16:creationId xmlns:a16="http://schemas.microsoft.com/office/drawing/2014/main" id="{599323E0-E29C-4EF5-8AAE-B047F360E479}"/>
              </a:ext>
            </a:extLst>
          </p:cNvPr>
          <p:cNvPicPr>
            <a:picLocks noGrp="1" noChangeAspect="1"/>
          </p:cNvPicPr>
          <p:nvPr>
            <p:ph sz="quarter" idx="4"/>
          </p:nvPr>
        </p:nvPicPr>
        <p:blipFill>
          <a:blip r:embed="rId4"/>
          <a:stretch>
            <a:fillRect/>
          </a:stretch>
        </p:blipFill>
        <p:spPr>
          <a:xfrm>
            <a:off x="6173317" y="2390464"/>
            <a:ext cx="5327142" cy="4257141"/>
          </a:xfrm>
          <a:prstGeom prst="rect">
            <a:avLst/>
          </a:prstGeom>
        </p:spPr>
      </p:pic>
    </p:spTree>
    <p:extLst>
      <p:ext uri="{BB962C8B-B14F-4D97-AF65-F5344CB8AC3E}">
        <p14:creationId xmlns:p14="http://schemas.microsoft.com/office/powerpoint/2010/main" val="350783215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A6380D-F241-4474-9627-74DC979170F3}"/>
              </a:ext>
            </a:extLst>
          </p:cNvPr>
          <p:cNvSpPr>
            <a:spLocks noGrp="1"/>
          </p:cNvSpPr>
          <p:nvPr>
            <p:ph type="title"/>
          </p:nvPr>
        </p:nvSpPr>
        <p:spPr>
          <a:xfrm>
            <a:off x="839787" y="365126"/>
            <a:ext cx="10751905" cy="1162592"/>
          </a:xfrm>
        </p:spPr>
        <p:txBody>
          <a:bodyPr>
            <a:normAutofit fontScale="90000"/>
          </a:bodyPr>
          <a:lstStyle/>
          <a:p>
            <a:r>
              <a:rPr lang="en-US" dirty="0"/>
              <a:t>System behavior changes significantly when error amplitudes increase</a:t>
            </a:r>
          </a:p>
        </p:txBody>
      </p:sp>
      <p:pic>
        <p:nvPicPr>
          <p:cNvPr id="17" name="Content Placeholder 16">
            <a:extLst>
              <a:ext uri="{FF2B5EF4-FFF2-40B4-BE49-F238E27FC236}">
                <a16:creationId xmlns:a16="http://schemas.microsoft.com/office/drawing/2014/main" id="{718C6840-ABD9-42CE-A82F-1CF6D91FD5C7}"/>
              </a:ext>
            </a:extLst>
          </p:cNvPr>
          <p:cNvPicPr>
            <a:picLocks noGrp="1" noChangeAspect="1"/>
          </p:cNvPicPr>
          <p:nvPr>
            <p:ph sz="half" idx="2"/>
          </p:nvPr>
        </p:nvPicPr>
        <p:blipFill>
          <a:blip r:embed="rId3"/>
          <a:stretch>
            <a:fillRect/>
          </a:stretch>
        </p:blipFill>
        <p:spPr>
          <a:xfrm>
            <a:off x="1932607" y="1752336"/>
            <a:ext cx="8627597" cy="5052757"/>
          </a:xfrm>
          <a:prstGeom prst="rect">
            <a:avLst/>
          </a:prstGeom>
        </p:spPr>
      </p:pic>
    </p:spTree>
    <p:extLst>
      <p:ext uri="{BB962C8B-B14F-4D97-AF65-F5344CB8AC3E}">
        <p14:creationId xmlns:p14="http://schemas.microsoft.com/office/powerpoint/2010/main" val="114793170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A6380D-F241-4474-9627-74DC979170F3}"/>
              </a:ext>
            </a:extLst>
          </p:cNvPr>
          <p:cNvSpPr>
            <a:spLocks noGrp="1"/>
          </p:cNvSpPr>
          <p:nvPr>
            <p:ph type="title"/>
          </p:nvPr>
        </p:nvSpPr>
        <p:spPr>
          <a:xfrm>
            <a:off x="839788" y="365126"/>
            <a:ext cx="10669460" cy="1670938"/>
          </a:xfrm>
        </p:spPr>
        <p:txBody>
          <a:bodyPr>
            <a:normAutofit fontScale="90000"/>
          </a:bodyPr>
          <a:lstStyle/>
          <a:p>
            <a:r>
              <a:rPr lang="en-US" dirty="0"/>
              <a:t>The </a:t>
            </a:r>
            <a:r>
              <a:rPr lang="en-US" dirty="0" err="1"/>
              <a:t>Kd</a:t>
            </a:r>
            <a:r>
              <a:rPr lang="en-US" dirty="0"/>
              <a:t> parameter changes when error increases, so the controller varies over a single frequency response due to input dependence</a:t>
            </a:r>
          </a:p>
        </p:txBody>
      </p:sp>
      <p:pic>
        <p:nvPicPr>
          <p:cNvPr id="9" name="Content Placeholder 8">
            <a:extLst>
              <a:ext uri="{FF2B5EF4-FFF2-40B4-BE49-F238E27FC236}">
                <a16:creationId xmlns:a16="http://schemas.microsoft.com/office/drawing/2014/main" id="{374C6B1A-4182-41AE-B628-620465D6F57A}"/>
              </a:ext>
            </a:extLst>
          </p:cNvPr>
          <p:cNvPicPr>
            <a:picLocks noGrp="1" noChangeAspect="1"/>
          </p:cNvPicPr>
          <p:nvPr>
            <p:ph sz="half" idx="2"/>
          </p:nvPr>
        </p:nvPicPr>
        <p:blipFill>
          <a:blip r:embed="rId3"/>
          <a:stretch>
            <a:fillRect/>
          </a:stretch>
        </p:blipFill>
        <p:spPr>
          <a:xfrm>
            <a:off x="1761067" y="1976979"/>
            <a:ext cx="8599504" cy="4756843"/>
          </a:xfrm>
          <a:prstGeom prst="rect">
            <a:avLst/>
          </a:prstGeom>
        </p:spPr>
      </p:pic>
    </p:spTree>
    <p:extLst>
      <p:ext uri="{BB962C8B-B14F-4D97-AF65-F5344CB8AC3E}">
        <p14:creationId xmlns:p14="http://schemas.microsoft.com/office/powerpoint/2010/main" val="128871984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A3E8FA-B867-4316-B6E6-5B0BC6256BC2}"/>
              </a:ext>
            </a:extLst>
          </p:cNvPr>
          <p:cNvSpPr>
            <a:spLocks noGrp="1"/>
          </p:cNvSpPr>
          <p:nvPr>
            <p:ph type="title"/>
          </p:nvPr>
        </p:nvSpPr>
        <p:spPr>
          <a:xfrm>
            <a:off x="838200" y="365126"/>
            <a:ext cx="9434689" cy="952838"/>
          </a:xfrm>
        </p:spPr>
        <p:txBody>
          <a:bodyPr>
            <a:normAutofit fontScale="90000"/>
          </a:bodyPr>
          <a:lstStyle/>
          <a:p>
            <a:r>
              <a:rPr lang="en-US" dirty="0"/>
              <a:t>We see input dependence in human experiments for eyes closed, non-VL subjects</a:t>
            </a:r>
          </a:p>
        </p:txBody>
      </p:sp>
      <p:sp>
        <p:nvSpPr>
          <p:cNvPr id="3" name="Content Placeholder 2">
            <a:extLst>
              <a:ext uri="{FF2B5EF4-FFF2-40B4-BE49-F238E27FC236}">
                <a16:creationId xmlns:a16="http://schemas.microsoft.com/office/drawing/2014/main" id="{9F731A85-CEB1-4D94-93EB-7B249AF65ECB}"/>
              </a:ext>
            </a:extLst>
          </p:cNvPr>
          <p:cNvSpPr>
            <a:spLocks noGrp="1"/>
          </p:cNvSpPr>
          <p:nvPr>
            <p:ph sz="half" idx="1"/>
          </p:nvPr>
        </p:nvSpPr>
        <p:spPr>
          <a:xfrm>
            <a:off x="282195" y="1772355"/>
            <a:ext cx="5737605" cy="1449881"/>
          </a:xfrm>
        </p:spPr>
        <p:txBody>
          <a:bodyPr>
            <a:normAutofit fontScale="92500" lnSpcReduction="10000"/>
          </a:bodyPr>
          <a:lstStyle/>
          <a:p>
            <a:r>
              <a:rPr lang="en-US" dirty="0"/>
              <a:t>Dr. Peterka observes that overall system gain decreases as input amplitude increases for non-VL subjects</a:t>
            </a:r>
          </a:p>
        </p:txBody>
      </p:sp>
      <p:pic>
        <p:nvPicPr>
          <p:cNvPr id="6" name="Picture 5">
            <a:extLst>
              <a:ext uri="{FF2B5EF4-FFF2-40B4-BE49-F238E27FC236}">
                <a16:creationId xmlns:a16="http://schemas.microsoft.com/office/drawing/2014/main" id="{57959A3E-61A2-4BB7-9CEE-7D6F4A311EFE}"/>
              </a:ext>
            </a:extLst>
          </p:cNvPr>
          <p:cNvPicPr>
            <a:picLocks noChangeAspect="1"/>
          </p:cNvPicPr>
          <p:nvPr/>
        </p:nvPicPr>
        <p:blipFill>
          <a:blip r:embed="rId2"/>
          <a:stretch>
            <a:fillRect/>
          </a:stretch>
        </p:blipFill>
        <p:spPr>
          <a:xfrm>
            <a:off x="2991605" y="3775202"/>
            <a:ext cx="2812731" cy="2361189"/>
          </a:xfrm>
          <a:prstGeom prst="rect">
            <a:avLst/>
          </a:prstGeom>
        </p:spPr>
      </p:pic>
      <p:sp>
        <p:nvSpPr>
          <p:cNvPr id="7" name="TextBox 6">
            <a:extLst>
              <a:ext uri="{FF2B5EF4-FFF2-40B4-BE49-F238E27FC236}">
                <a16:creationId xmlns:a16="http://schemas.microsoft.com/office/drawing/2014/main" id="{36E7BCA2-96C9-446F-B788-AE544759A66B}"/>
              </a:ext>
            </a:extLst>
          </p:cNvPr>
          <p:cNvSpPr txBox="1"/>
          <p:nvPr/>
        </p:nvSpPr>
        <p:spPr>
          <a:xfrm>
            <a:off x="557101" y="3222237"/>
            <a:ext cx="2158409" cy="369332"/>
          </a:xfrm>
          <a:prstGeom prst="rect">
            <a:avLst/>
          </a:prstGeom>
          <a:noFill/>
        </p:spPr>
        <p:txBody>
          <a:bodyPr wrap="square" rtlCol="0">
            <a:spAutoFit/>
          </a:bodyPr>
          <a:lstStyle/>
          <a:p>
            <a:r>
              <a:rPr lang="en-US" b="1" dirty="0"/>
              <a:t>Normal Subject Data</a:t>
            </a:r>
          </a:p>
        </p:txBody>
      </p:sp>
      <p:sp>
        <p:nvSpPr>
          <p:cNvPr id="8" name="TextBox 7">
            <a:extLst>
              <a:ext uri="{FF2B5EF4-FFF2-40B4-BE49-F238E27FC236}">
                <a16:creationId xmlns:a16="http://schemas.microsoft.com/office/drawing/2014/main" id="{5AF7E4DE-D782-4235-8679-356226132B20}"/>
              </a:ext>
            </a:extLst>
          </p:cNvPr>
          <p:cNvSpPr txBox="1"/>
          <p:nvPr/>
        </p:nvSpPr>
        <p:spPr>
          <a:xfrm>
            <a:off x="3092665" y="3222237"/>
            <a:ext cx="2927135" cy="369332"/>
          </a:xfrm>
          <a:prstGeom prst="rect">
            <a:avLst/>
          </a:prstGeom>
          <a:noFill/>
        </p:spPr>
        <p:txBody>
          <a:bodyPr wrap="square" rtlCol="0">
            <a:spAutoFit/>
          </a:bodyPr>
          <a:lstStyle/>
          <a:p>
            <a:r>
              <a:rPr lang="en-US" b="1" dirty="0"/>
              <a:t>Vestibular Loss Subject Data</a:t>
            </a:r>
          </a:p>
        </p:txBody>
      </p:sp>
      <p:sp>
        <p:nvSpPr>
          <p:cNvPr id="10" name="Content Placeholder 9">
            <a:extLst>
              <a:ext uri="{FF2B5EF4-FFF2-40B4-BE49-F238E27FC236}">
                <a16:creationId xmlns:a16="http://schemas.microsoft.com/office/drawing/2014/main" id="{7C2D84B3-E9E6-4A2B-83F6-AEA7EA73BBE1}"/>
              </a:ext>
            </a:extLst>
          </p:cNvPr>
          <p:cNvSpPr>
            <a:spLocks noGrp="1"/>
          </p:cNvSpPr>
          <p:nvPr>
            <p:ph sz="half" idx="2"/>
          </p:nvPr>
        </p:nvSpPr>
        <p:spPr>
          <a:xfrm>
            <a:off x="6172199" y="2314222"/>
            <a:ext cx="5603489" cy="4097728"/>
          </a:xfrm>
        </p:spPr>
        <p:txBody>
          <a:bodyPr>
            <a:normAutofit fontScale="92500" lnSpcReduction="10000"/>
          </a:bodyPr>
          <a:lstStyle/>
          <a:p>
            <a:r>
              <a:rPr lang="en-US" dirty="0"/>
              <a:t>As input increases, </a:t>
            </a:r>
            <a:r>
              <a:rPr lang="en-US" u="sng" dirty="0"/>
              <a:t>fitted</a:t>
            </a:r>
            <a:r>
              <a:rPr lang="en-US" dirty="0"/>
              <a:t> </a:t>
            </a:r>
            <a:r>
              <a:rPr lang="en-US" dirty="0" err="1"/>
              <a:t>Kp</a:t>
            </a:r>
            <a:r>
              <a:rPr lang="en-US" dirty="0"/>
              <a:t> values are observed to increase</a:t>
            </a:r>
          </a:p>
          <a:p>
            <a:pPr lvl="1"/>
            <a:endParaRPr lang="en-US" dirty="0"/>
          </a:p>
          <a:p>
            <a:pPr lvl="1"/>
            <a:endParaRPr lang="en-US" dirty="0"/>
          </a:p>
          <a:p>
            <a:endParaRPr lang="en-US" dirty="0"/>
          </a:p>
          <a:p>
            <a:pPr marL="0" indent="0">
              <a:buNone/>
            </a:pPr>
            <a:endParaRPr lang="en-US" dirty="0"/>
          </a:p>
        </p:txBody>
      </p:sp>
      <p:pic>
        <p:nvPicPr>
          <p:cNvPr id="11" name="Picture 10">
            <a:extLst>
              <a:ext uri="{FF2B5EF4-FFF2-40B4-BE49-F238E27FC236}">
                <a16:creationId xmlns:a16="http://schemas.microsoft.com/office/drawing/2014/main" id="{D9EBDCC3-7C2B-430F-9C83-568B8EAA5AF9}"/>
              </a:ext>
            </a:extLst>
          </p:cNvPr>
          <p:cNvPicPr>
            <a:picLocks noChangeAspect="1"/>
          </p:cNvPicPr>
          <p:nvPr/>
        </p:nvPicPr>
        <p:blipFill>
          <a:blip r:embed="rId3"/>
          <a:stretch>
            <a:fillRect/>
          </a:stretch>
        </p:blipFill>
        <p:spPr>
          <a:xfrm>
            <a:off x="282195" y="3731743"/>
            <a:ext cx="2507393" cy="2361189"/>
          </a:xfrm>
          <a:prstGeom prst="rect">
            <a:avLst/>
          </a:prstGeom>
        </p:spPr>
      </p:pic>
      <p:pic>
        <p:nvPicPr>
          <p:cNvPr id="12" name="Picture 11">
            <a:extLst>
              <a:ext uri="{FF2B5EF4-FFF2-40B4-BE49-F238E27FC236}">
                <a16:creationId xmlns:a16="http://schemas.microsoft.com/office/drawing/2014/main" id="{75396FF2-FDFA-43D5-9805-FD18F24D3D2B}"/>
              </a:ext>
            </a:extLst>
          </p:cNvPr>
          <p:cNvPicPr>
            <a:picLocks noChangeAspect="1"/>
          </p:cNvPicPr>
          <p:nvPr/>
        </p:nvPicPr>
        <p:blipFill>
          <a:blip r:embed="rId4"/>
          <a:stretch>
            <a:fillRect/>
          </a:stretch>
        </p:blipFill>
        <p:spPr>
          <a:xfrm>
            <a:off x="973916" y="5644813"/>
            <a:ext cx="1123950" cy="1009650"/>
          </a:xfrm>
          <a:prstGeom prst="rect">
            <a:avLst/>
          </a:prstGeom>
        </p:spPr>
      </p:pic>
      <p:pic>
        <p:nvPicPr>
          <p:cNvPr id="5" name="Picture 4">
            <a:extLst>
              <a:ext uri="{FF2B5EF4-FFF2-40B4-BE49-F238E27FC236}">
                <a16:creationId xmlns:a16="http://schemas.microsoft.com/office/drawing/2014/main" id="{59F2722E-AA26-429A-B547-B29C31D7DF00}"/>
              </a:ext>
            </a:extLst>
          </p:cNvPr>
          <p:cNvPicPr>
            <a:picLocks noChangeAspect="1"/>
          </p:cNvPicPr>
          <p:nvPr/>
        </p:nvPicPr>
        <p:blipFill>
          <a:blip r:embed="rId5"/>
          <a:stretch>
            <a:fillRect/>
          </a:stretch>
        </p:blipFill>
        <p:spPr>
          <a:xfrm>
            <a:off x="6618959" y="3591569"/>
            <a:ext cx="4599125" cy="2303302"/>
          </a:xfrm>
          <a:prstGeom prst="rect">
            <a:avLst/>
          </a:prstGeom>
        </p:spPr>
      </p:pic>
      <p:pic>
        <p:nvPicPr>
          <p:cNvPr id="13" name="Picture 12">
            <a:extLst>
              <a:ext uri="{FF2B5EF4-FFF2-40B4-BE49-F238E27FC236}">
                <a16:creationId xmlns:a16="http://schemas.microsoft.com/office/drawing/2014/main" id="{1FA678DC-2BDB-4259-8711-E2633D515724}"/>
              </a:ext>
            </a:extLst>
          </p:cNvPr>
          <p:cNvPicPr>
            <a:picLocks noChangeAspect="1"/>
          </p:cNvPicPr>
          <p:nvPr/>
        </p:nvPicPr>
        <p:blipFill>
          <a:blip r:embed="rId6"/>
          <a:stretch>
            <a:fillRect/>
          </a:stretch>
        </p:blipFill>
        <p:spPr>
          <a:xfrm>
            <a:off x="10589604" y="37855"/>
            <a:ext cx="1525215" cy="1876647"/>
          </a:xfrm>
          <a:prstGeom prst="rect">
            <a:avLst/>
          </a:prstGeom>
        </p:spPr>
      </p:pic>
    </p:spTree>
    <p:extLst>
      <p:ext uri="{BB962C8B-B14F-4D97-AF65-F5344CB8AC3E}">
        <p14:creationId xmlns:p14="http://schemas.microsoft.com/office/powerpoint/2010/main" val="369848600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A6380D-F241-4474-9627-74DC979170F3}"/>
              </a:ext>
            </a:extLst>
          </p:cNvPr>
          <p:cNvSpPr>
            <a:spLocks noGrp="1"/>
          </p:cNvSpPr>
          <p:nvPr>
            <p:ph type="title"/>
          </p:nvPr>
        </p:nvSpPr>
        <p:spPr>
          <a:xfrm>
            <a:off x="838200" y="121694"/>
            <a:ext cx="10515600" cy="917410"/>
          </a:xfrm>
        </p:spPr>
        <p:txBody>
          <a:bodyPr>
            <a:normAutofit fontScale="90000"/>
          </a:bodyPr>
          <a:lstStyle/>
          <a:p>
            <a:r>
              <a:rPr lang="en-US" dirty="0"/>
              <a:t>Our measured mean </a:t>
            </a:r>
            <a:r>
              <a:rPr lang="en-US" dirty="0" err="1"/>
              <a:t>Kp</a:t>
            </a:r>
            <a:r>
              <a:rPr lang="en-US" dirty="0"/>
              <a:t> gains are very consistent, and we detect differences in </a:t>
            </a:r>
            <a:r>
              <a:rPr lang="en-US" dirty="0" err="1"/>
              <a:t>Kd</a:t>
            </a:r>
            <a:r>
              <a:rPr lang="en-US" dirty="0"/>
              <a:t> gains</a:t>
            </a:r>
          </a:p>
        </p:txBody>
      </p:sp>
      <p:pic>
        <p:nvPicPr>
          <p:cNvPr id="5" name="Content Placeholder 4">
            <a:extLst>
              <a:ext uri="{FF2B5EF4-FFF2-40B4-BE49-F238E27FC236}">
                <a16:creationId xmlns:a16="http://schemas.microsoft.com/office/drawing/2014/main" id="{9E271D5F-F2D9-4E32-860C-E913F6281C9D}"/>
              </a:ext>
            </a:extLst>
          </p:cNvPr>
          <p:cNvPicPr>
            <a:picLocks noGrp="1" noChangeAspect="1"/>
          </p:cNvPicPr>
          <p:nvPr>
            <p:ph sz="quarter" idx="4"/>
          </p:nvPr>
        </p:nvPicPr>
        <p:blipFill>
          <a:blip r:embed="rId3"/>
          <a:stretch>
            <a:fillRect/>
          </a:stretch>
        </p:blipFill>
        <p:spPr>
          <a:xfrm>
            <a:off x="2946400" y="1336558"/>
            <a:ext cx="5857784" cy="5399748"/>
          </a:xfrm>
          <a:prstGeom prst="rect">
            <a:avLst/>
          </a:prstGeom>
        </p:spPr>
      </p:pic>
    </p:spTree>
    <p:extLst>
      <p:ext uri="{BB962C8B-B14F-4D97-AF65-F5344CB8AC3E}">
        <p14:creationId xmlns:p14="http://schemas.microsoft.com/office/powerpoint/2010/main" val="83261028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A6380D-F241-4474-9627-74DC979170F3}"/>
              </a:ext>
            </a:extLst>
          </p:cNvPr>
          <p:cNvSpPr>
            <a:spLocks noGrp="1"/>
          </p:cNvSpPr>
          <p:nvPr>
            <p:ph type="title"/>
          </p:nvPr>
        </p:nvSpPr>
        <p:spPr>
          <a:xfrm>
            <a:off x="838200" y="121694"/>
            <a:ext cx="10515600" cy="917410"/>
          </a:xfrm>
        </p:spPr>
        <p:txBody>
          <a:bodyPr>
            <a:normAutofit fontScale="90000"/>
          </a:bodyPr>
          <a:lstStyle/>
          <a:p>
            <a:r>
              <a:rPr lang="en-US" dirty="0"/>
              <a:t>Fitted </a:t>
            </a:r>
            <a:r>
              <a:rPr lang="en-US" dirty="0" err="1"/>
              <a:t>Kp</a:t>
            </a:r>
            <a:r>
              <a:rPr lang="en-US" dirty="0"/>
              <a:t> values are observed to increase in both the neural and human non-VL control systems</a:t>
            </a:r>
          </a:p>
        </p:txBody>
      </p:sp>
      <p:pic>
        <p:nvPicPr>
          <p:cNvPr id="8" name="Picture 7">
            <a:extLst>
              <a:ext uri="{FF2B5EF4-FFF2-40B4-BE49-F238E27FC236}">
                <a16:creationId xmlns:a16="http://schemas.microsoft.com/office/drawing/2014/main" id="{58F8B20F-6DBB-49DC-988D-C4BFFFE249C4}"/>
              </a:ext>
            </a:extLst>
          </p:cNvPr>
          <p:cNvPicPr>
            <a:picLocks noChangeAspect="1"/>
          </p:cNvPicPr>
          <p:nvPr/>
        </p:nvPicPr>
        <p:blipFill>
          <a:blip r:embed="rId3"/>
          <a:stretch>
            <a:fillRect/>
          </a:stretch>
        </p:blipFill>
        <p:spPr>
          <a:xfrm>
            <a:off x="7377757" y="2739912"/>
            <a:ext cx="4599125" cy="2303302"/>
          </a:xfrm>
          <a:prstGeom prst="rect">
            <a:avLst/>
          </a:prstGeom>
        </p:spPr>
      </p:pic>
      <p:pic>
        <p:nvPicPr>
          <p:cNvPr id="9" name="Content Placeholder 8">
            <a:extLst>
              <a:ext uri="{FF2B5EF4-FFF2-40B4-BE49-F238E27FC236}">
                <a16:creationId xmlns:a16="http://schemas.microsoft.com/office/drawing/2014/main" id="{5801A5D2-EF26-4A9A-A3A6-FAD902DF5E71}"/>
              </a:ext>
            </a:extLst>
          </p:cNvPr>
          <p:cNvPicPr>
            <a:picLocks noGrp="1" noChangeAspect="1"/>
          </p:cNvPicPr>
          <p:nvPr>
            <p:ph sz="half" idx="2"/>
          </p:nvPr>
        </p:nvPicPr>
        <p:blipFill>
          <a:blip r:embed="rId4"/>
          <a:stretch>
            <a:fillRect/>
          </a:stretch>
        </p:blipFill>
        <p:spPr>
          <a:xfrm>
            <a:off x="242069" y="1772355"/>
            <a:ext cx="7135688" cy="4657563"/>
          </a:xfrm>
          <a:prstGeom prst="rect">
            <a:avLst/>
          </a:prstGeom>
        </p:spPr>
      </p:pic>
    </p:spTree>
    <p:extLst>
      <p:ext uri="{BB962C8B-B14F-4D97-AF65-F5344CB8AC3E}">
        <p14:creationId xmlns:p14="http://schemas.microsoft.com/office/powerpoint/2010/main" val="7325348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72092-884B-42A4-92F8-7BE1C6412831}"/>
              </a:ext>
            </a:extLst>
          </p:cNvPr>
          <p:cNvSpPr>
            <a:spLocks noGrp="1"/>
          </p:cNvSpPr>
          <p:nvPr>
            <p:ph type="title"/>
          </p:nvPr>
        </p:nvSpPr>
        <p:spPr/>
        <p:txBody>
          <a:bodyPr/>
          <a:lstStyle/>
          <a:p>
            <a:r>
              <a:rPr lang="en-US" dirty="0"/>
              <a:t>Human balance incorporates sensory information from eyes, ears, and muscles</a:t>
            </a:r>
          </a:p>
        </p:txBody>
      </p:sp>
      <p:sp>
        <p:nvSpPr>
          <p:cNvPr id="4" name="Content Placeholder 3">
            <a:extLst>
              <a:ext uri="{FF2B5EF4-FFF2-40B4-BE49-F238E27FC236}">
                <a16:creationId xmlns:a16="http://schemas.microsoft.com/office/drawing/2014/main" id="{799313F8-BA35-4AB2-81FE-3ACC1EA18551}"/>
              </a:ext>
            </a:extLst>
          </p:cNvPr>
          <p:cNvSpPr>
            <a:spLocks noGrp="1"/>
          </p:cNvSpPr>
          <p:nvPr>
            <p:ph sz="half" idx="2"/>
          </p:nvPr>
        </p:nvSpPr>
        <p:spPr>
          <a:xfrm>
            <a:off x="758756" y="1995488"/>
            <a:ext cx="5337243" cy="4678517"/>
          </a:xfrm>
        </p:spPr>
        <p:txBody>
          <a:bodyPr>
            <a:normAutofit/>
          </a:bodyPr>
          <a:lstStyle/>
          <a:p>
            <a:r>
              <a:rPr lang="en-US" dirty="0"/>
              <a:t>Vision: orientation relative to structural environment</a:t>
            </a:r>
          </a:p>
          <a:p>
            <a:endParaRPr lang="en-US" dirty="0"/>
          </a:p>
          <a:p>
            <a:r>
              <a:rPr lang="en-US" dirty="0"/>
              <a:t>Vestibular system: orientation relative to gravity</a:t>
            </a:r>
          </a:p>
          <a:p>
            <a:endParaRPr lang="en-US" dirty="0"/>
          </a:p>
          <a:p>
            <a:r>
              <a:rPr lang="en-US" dirty="0"/>
              <a:t>Proprioceptive: relative joint orientation</a:t>
            </a:r>
          </a:p>
        </p:txBody>
      </p:sp>
      <p:pic>
        <p:nvPicPr>
          <p:cNvPr id="10" name="Content Placeholder 3">
            <a:extLst>
              <a:ext uri="{FF2B5EF4-FFF2-40B4-BE49-F238E27FC236}">
                <a16:creationId xmlns:a16="http://schemas.microsoft.com/office/drawing/2014/main" id="{F36E7C74-F56B-441B-AD83-2AF806CB1DA4}"/>
              </a:ext>
            </a:extLst>
          </p:cNvPr>
          <p:cNvPicPr>
            <a:picLocks noGrp="1" noChangeAspect="1"/>
          </p:cNvPicPr>
          <p:nvPr>
            <p:ph sz="quarter" idx="4"/>
          </p:nvPr>
        </p:nvPicPr>
        <p:blipFill>
          <a:blip r:embed="rId2">
            <a:extLst>
              <a:ext uri="{28A0092B-C50C-407E-A947-70E740481C1C}">
                <a14:useLocalDpi xmlns:a14="http://schemas.microsoft.com/office/drawing/2010/main" val="0"/>
              </a:ext>
            </a:extLst>
          </a:blip>
          <a:stretch>
            <a:fillRect/>
          </a:stretch>
        </p:blipFill>
        <p:spPr>
          <a:xfrm>
            <a:off x="6216868" y="1995488"/>
            <a:ext cx="5975132" cy="3684088"/>
          </a:xfrm>
        </p:spPr>
      </p:pic>
    </p:spTree>
    <p:extLst>
      <p:ext uri="{BB962C8B-B14F-4D97-AF65-F5344CB8AC3E}">
        <p14:creationId xmlns:p14="http://schemas.microsoft.com/office/powerpoint/2010/main" val="50176881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FCE571-D2F0-47D7-8246-3EF05FF0E3D1}"/>
              </a:ext>
            </a:extLst>
          </p:cNvPr>
          <p:cNvSpPr>
            <a:spLocks noGrp="1"/>
          </p:cNvSpPr>
          <p:nvPr>
            <p:ph type="title"/>
          </p:nvPr>
        </p:nvSpPr>
        <p:spPr>
          <a:xfrm>
            <a:off x="632179" y="259644"/>
            <a:ext cx="11096978" cy="6378223"/>
          </a:xfrm>
        </p:spPr>
        <p:txBody>
          <a:bodyPr>
            <a:normAutofit fontScale="90000"/>
          </a:bodyPr>
          <a:lstStyle/>
          <a:p>
            <a:r>
              <a:rPr lang="en-US" dirty="0"/>
              <a:t>The neural system shows input dependence and we see similar overall gain and fitted gain parameter trends in human data</a:t>
            </a:r>
            <a:br>
              <a:rPr lang="en-US" dirty="0"/>
            </a:br>
            <a:br>
              <a:rPr lang="en-US" dirty="0"/>
            </a:br>
            <a:r>
              <a:rPr lang="en-US" dirty="0"/>
              <a:t>Classical controls fits are useful in comparing to other research using classical methods</a:t>
            </a:r>
            <a:br>
              <a:rPr lang="en-US" dirty="0"/>
            </a:br>
            <a:br>
              <a:rPr lang="en-US" dirty="0"/>
            </a:br>
            <a:r>
              <a:rPr lang="en-US" dirty="0"/>
              <a:t>Classical controls fits do not find accurate gains when input dependence is present</a:t>
            </a:r>
            <a:br>
              <a:rPr lang="en-US" dirty="0"/>
            </a:br>
            <a:br>
              <a:rPr lang="en-US" dirty="0"/>
            </a:br>
            <a:r>
              <a:rPr lang="en-US" dirty="0"/>
              <a:t>Fits to human data might also find erroneous gains due to input dependence</a:t>
            </a:r>
          </a:p>
        </p:txBody>
      </p:sp>
    </p:spTree>
    <p:extLst>
      <p:ext uri="{BB962C8B-B14F-4D97-AF65-F5344CB8AC3E}">
        <p14:creationId xmlns:p14="http://schemas.microsoft.com/office/powerpoint/2010/main" val="238062138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A6380D-F241-4474-9627-74DC979170F3}"/>
              </a:ext>
            </a:extLst>
          </p:cNvPr>
          <p:cNvSpPr>
            <a:spLocks noGrp="1"/>
          </p:cNvSpPr>
          <p:nvPr>
            <p:ph type="title"/>
          </p:nvPr>
        </p:nvSpPr>
        <p:spPr>
          <a:xfrm>
            <a:off x="839787" y="217811"/>
            <a:ext cx="10659323" cy="1644856"/>
          </a:xfrm>
        </p:spPr>
        <p:txBody>
          <a:bodyPr>
            <a:normAutofit fontScale="90000"/>
          </a:bodyPr>
          <a:lstStyle/>
          <a:p>
            <a:r>
              <a:rPr lang="en-US" dirty="0"/>
              <a:t>Changing pendulum properties changes fitted gains in the opposite direction to trends seen in human data</a:t>
            </a:r>
          </a:p>
        </p:txBody>
      </p:sp>
      <p:sp>
        <p:nvSpPr>
          <p:cNvPr id="3" name="Text Placeholder 2">
            <a:extLst>
              <a:ext uri="{FF2B5EF4-FFF2-40B4-BE49-F238E27FC236}">
                <a16:creationId xmlns:a16="http://schemas.microsoft.com/office/drawing/2014/main" id="{F6793131-1EAB-426A-B8CF-B8F293B85084}"/>
              </a:ext>
            </a:extLst>
          </p:cNvPr>
          <p:cNvSpPr>
            <a:spLocks noGrp="1"/>
          </p:cNvSpPr>
          <p:nvPr>
            <p:ph type="body" idx="1"/>
          </p:nvPr>
        </p:nvSpPr>
        <p:spPr>
          <a:xfrm>
            <a:off x="1238692" y="1351553"/>
            <a:ext cx="10260419" cy="823912"/>
          </a:xfrm>
        </p:spPr>
        <p:txBody>
          <a:bodyPr>
            <a:normAutofit/>
          </a:bodyPr>
          <a:lstStyle/>
          <a:p>
            <a:pPr algn="ctr"/>
            <a:r>
              <a:rPr lang="en-US" dirty="0"/>
              <a:t>Compare Baseline Inertia (Run a - black) to Altered Inertia (Run b - pink)</a:t>
            </a:r>
          </a:p>
        </p:txBody>
      </p:sp>
      <p:pic>
        <p:nvPicPr>
          <p:cNvPr id="9" name="Content Placeholder 8">
            <a:extLst>
              <a:ext uri="{FF2B5EF4-FFF2-40B4-BE49-F238E27FC236}">
                <a16:creationId xmlns:a16="http://schemas.microsoft.com/office/drawing/2014/main" id="{08D41077-4570-4F4F-8940-27B79ECE9E0F}"/>
              </a:ext>
            </a:extLst>
          </p:cNvPr>
          <p:cNvPicPr>
            <a:picLocks noGrp="1" noChangeAspect="1"/>
          </p:cNvPicPr>
          <p:nvPr>
            <p:ph sz="quarter" idx="4"/>
          </p:nvPr>
        </p:nvPicPr>
        <p:blipFill>
          <a:blip r:embed="rId3"/>
          <a:stretch>
            <a:fillRect/>
          </a:stretch>
        </p:blipFill>
        <p:spPr>
          <a:xfrm>
            <a:off x="6224518" y="2311116"/>
            <a:ext cx="5406203" cy="4335252"/>
          </a:xfrm>
          <a:prstGeom prst="rect">
            <a:avLst/>
          </a:prstGeom>
        </p:spPr>
      </p:pic>
      <p:pic>
        <p:nvPicPr>
          <p:cNvPr id="13" name="Content Placeholder 12">
            <a:extLst>
              <a:ext uri="{FF2B5EF4-FFF2-40B4-BE49-F238E27FC236}">
                <a16:creationId xmlns:a16="http://schemas.microsoft.com/office/drawing/2014/main" id="{F3BA72C2-F781-469A-9501-AA682E5B742D}"/>
              </a:ext>
            </a:extLst>
          </p:cNvPr>
          <p:cNvPicPr>
            <a:picLocks noGrp="1" noChangeAspect="1"/>
          </p:cNvPicPr>
          <p:nvPr>
            <p:ph sz="half" idx="2"/>
          </p:nvPr>
        </p:nvPicPr>
        <p:blipFill>
          <a:blip r:embed="rId4"/>
          <a:stretch>
            <a:fillRect/>
          </a:stretch>
        </p:blipFill>
        <p:spPr>
          <a:xfrm>
            <a:off x="713772" y="2305781"/>
            <a:ext cx="5334609" cy="4335251"/>
          </a:xfrm>
          <a:prstGeom prst="rect">
            <a:avLst/>
          </a:prstGeom>
        </p:spPr>
      </p:pic>
      <p:sp>
        <p:nvSpPr>
          <p:cNvPr id="14" name="Rectangle 13">
            <a:extLst>
              <a:ext uri="{FF2B5EF4-FFF2-40B4-BE49-F238E27FC236}">
                <a16:creationId xmlns:a16="http://schemas.microsoft.com/office/drawing/2014/main" id="{4DE4298C-0F64-488F-B7F4-F76B3CDE61D1}"/>
              </a:ext>
            </a:extLst>
          </p:cNvPr>
          <p:cNvSpPr/>
          <p:nvPr/>
        </p:nvSpPr>
        <p:spPr>
          <a:xfrm>
            <a:off x="3925229" y="2849137"/>
            <a:ext cx="1689410" cy="579863"/>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2592F0DA-52EE-41A6-9E9C-E1A1471FF927}"/>
              </a:ext>
            </a:extLst>
          </p:cNvPr>
          <p:cNvSpPr/>
          <p:nvPr/>
        </p:nvSpPr>
        <p:spPr>
          <a:xfrm>
            <a:off x="9428965" y="2851444"/>
            <a:ext cx="1689410" cy="579863"/>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6956227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A6380D-F241-4474-9627-74DC979170F3}"/>
              </a:ext>
            </a:extLst>
          </p:cNvPr>
          <p:cNvSpPr>
            <a:spLocks noGrp="1"/>
          </p:cNvSpPr>
          <p:nvPr>
            <p:ph type="title"/>
          </p:nvPr>
        </p:nvSpPr>
        <p:spPr/>
        <p:txBody>
          <a:bodyPr/>
          <a:lstStyle/>
          <a:p>
            <a:r>
              <a:rPr lang="en-US" dirty="0"/>
              <a:t>The modulation circuit is the primary obstacle to incorporating adaptive feedback networks</a:t>
            </a:r>
          </a:p>
        </p:txBody>
      </p:sp>
      <p:sp>
        <p:nvSpPr>
          <p:cNvPr id="5" name="Content Placeholder 4">
            <a:extLst>
              <a:ext uri="{FF2B5EF4-FFF2-40B4-BE49-F238E27FC236}">
                <a16:creationId xmlns:a16="http://schemas.microsoft.com/office/drawing/2014/main" id="{96C6267D-F374-4CBF-9F1B-9C96A65C8C9D}"/>
              </a:ext>
            </a:extLst>
          </p:cNvPr>
          <p:cNvSpPr>
            <a:spLocks noGrp="1"/>
          </p:cNvSpPr>
          <p:nvPr>
            <p:ph sz="half" idx="2"/>
          </p:nvPr>
        </p:nvSpPr>
        <p:spPr>
          <a:xfrm>
            <a:off x="522514" y="1876300"/>
            <a:ext cx="5497287" cy="4981699"/>
          </a:xfrm>
        </p:spPr>
        <p:txBody>
          <a:bodyPr>
            <a:normAutofit/>
          </a:bodyPr>
          <a:lstStyle/>
          <a:p>
            <a:r>
              <a:rPr lang="en-US" dirty="0"/>
              <a:t>In classical controls, multiplication is critical</a:t>
            </a:r>
          </a:p>
          <a:p>
            <a:r>
              <a:rPr lang="en-US" dirty="0"/>
              <a:t>The modulation circuit truncates and distorts data in an asymmetrical way</a:t>
            </a:r>
          </a:p>
        </p:txBody>
      </p:sp>
      <p:sp>
        <p:nvSpPr>
          <p:cNvPr id="7" name="Content Placeholder 6">
            <a:extLst>
              <a:ext uri="{FF2B5EF4-FFF2-40B4-BE49-F238E27FC236}">
                <a16:creationId xmlns:a16="http://schemas.microsoft.com/office/drawing/2014/main" id="{50F87F2F-90A4-4B57-A5D3-B27D908939DB}"/>
              </a:ext>
            </a:extLst>
          </p:cNvPr>
          <p:cNvSpPr>
            <a:spLocks noGrp="1"/>
          </p:cNvSpPr>
          <p:nvPr>
            <p:ph sz="quarter" idx="4"/>
          </p:nvPr>
        </p:nvSpPr>
        <p:spPr>
          <a:xfrm>
            <a:off x="6172200" y="1876300"/>
            <a:ext cx="5497286" cy="4616575"/>
          </a:xfrm>
        </p:spPr>
        <p:txBody>
          <a:bodyPr>
            <a:normAutofit/>
          </a:bodyPr>
          <a:lstStyle/>
          <a:p>
            <a:r>
              <a:rPr lang="en-US" dirty="0"/>
              <a:t>Possible solutions</a:t>
            </a:r>
          </a:p>
          <a:p>
            <a:pPr lvl="1"/>
            <a:r>
              <a:rPr lang="en-US" dirty="0"/>
              <a:t>Design a new multiplication network from the ground up</a:t>
            </a:r>
          </a:p>
          <a:p>
            <a:pPr lvl="1"/>
            <a:r>
              <a:rPr lang="en-US" dirty="0"/>
              <a:t>Design a network whose sole purpose is to adaptively change the offset of the multiplication  network</a:t>
            </a:r>
          </a:p>
        </p:txBody>
      </p:sp>
      <p:pic>
        <p:nvPicPr>
          <p:cNvPr id="4" name="Picture 3">
            <a:extLst>
              <a:ext uri="{FF2B5EF4-FFF2-40B4-BE49-F238E27FC236}">
                <a16:creationId xmlns:a16="http://schemas.microsoft.com/office/drawing/2014/main" id="{CBE51E0C-FA98-47BA-8F95-8300F000A8F0}"/>
              </a:ext>
            </a:extLst>
          </p:cNvPr>
          <p:cNvPicPr>
            <a:picLocks noChangeAspect="1"/>
          </p:cNvPicPr>
          <p:nvPr/>
        </p:nvPicPr>
        <p:blipFill>
          <a:blip r:embed="rId3"/>
          <a:stretch>
            <a:fillRect/>
          </a:stretch>
        </p:blipFill>
        <p:spPr>
          <a:xfrm>
            <a:off x="6979535" y="4077693"/>
            <a:ext cx="3906552" cy="2687707"/>
          </a:xfrm>
          <a:prstGeom prst="rect">
            <a:avLst/>
          </a:prstGeom>
        </p:spPr>
      </p:pic>
      <p:pic>
        <p:nvPicPr>
          <p:cNvPr id="8" name="Content Placeholder 6">
            <a:extLst>
              <a:ext uri="{FF2B5EF4-FFF2-40B4-BE49-F238E27FC236}">
                <a16:creationId xmlns:a16="http://schemas.microsoft.com/office/drawing/2014/main" id="{C4BF56B9-2D24-4969-A14E-D5B177A3985B}"/>
              </a:ext>
            </a:extLst>
          </p:cNvPr>
          <p:cNvPicPr>
            <a:picLocks noChangeAspect="1"/>
          </p:cNvPicPr>
          <p:nvPr/>
        </p:nvPicPr>
        <p:blipFill>
          <a:blip r:embed="rId4"/>
          <a:stretch>
            <a:fillRect/>
          </a:stretch>
        </p:blipFill>
        <p:spPr>
          <a:xfrm>
            <a:off x="622570" y="4258990"/>
            <a:ext cx="5217818" cy="2426110"/>
          </a:xfrm>
          <a:prstGeom prst="rect">
            <a:avLst/>
          </a:prstGeom>
        </p:spPr>
      </p:pic>
    </p:spTree>
    <p:extLst>
      <p:ext uri="{BB962C8B-B14F-4D97-AF65-F5344CB8AC3E}">
        <p14:creationId xmlns:p14="http://schemas.microsoft.com/office/powerpoint/2010/main" val="349850723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4C5B81-7AF4-441E-8E78-5F20E5A83DA3}"/>
              </a:ext>
            </a:extLst>
          </p:cNvPr>
          <p:cNvSpPr>
            <a:spLocks noGrp="1"/>
          </p:cNvSpPr>
          <p:nvPr>
            <p:ph type="title"/>
          </p:nvPr>
        </p:nvSpPr>
        <p:spPr/>
        <p:txBody>
          <a:bodyPr/>
          <a:lstStyle/>
          <a:p>
            <a:pPr algn="ctr"/>
            <a:r>
              <a:rPr lang="en-US" dirty="0"/>
              <a:t>Thanks for listening!!</a:t>
            </a:r>
          </a:p>
        </p:txBody>
      </p:sp>
      <p:sp>
        <p:nvSpPr>
          <p:cNvPr id="3" name="Title 1">
            <a:extLst>
              <a:ext uri="{FF2B5EF4-FFF2-40B4-BE49-F238E27FC236}">
                <a16:creationId xmlns:a16="http://schemas.microsoft.com/office/drawing/2014/main" id="{E9C53A1B-D5EA-4EF7-9816-352D92A6C9D7}"/>
              </a:ext>
            </a:extLst>
          </p:cNvPr>
          <p:cNvSpPr txBox="1">
            <a:spLocks/>
          </p:cNvSpPr>
          <p:nvPr/>
        </p:nvSpPr>
        <p:spPr>
          <a:xfrm>
            <a:off x="838200" y="118665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t>Questions?</a:t>
            </a:r>
          </a:p>
        </p:txBody>
      </p:sp>
      <p:pic>
        <p:nvPicPr>
          <p:cNvPr id="4" name="Picture 3">
            <a:extLst>
              <a:ext uri="{FF2B5EF4-FFF2-40B4-BE49-F238E27FC236}">
                <a16:creationId xmlns:a16="http://schemas.microsoft.com/office/drawing/2014/main" id="{D7D1E7E3-468D-4145-9A65-ADABD0BAEA2A}"/>
              </a:ext>
            </a:extLst>
          </p:cNvPr>
          <p:cNvPicPr>
            <a:picLocks noChangeAspect="1"/>
          </p:cNvPicPr>
          <p:nvPr/>
        </p:nvPicPr>
        <p:blipFill>
          <a:blip r:embed="rId3"/>
          <a:stretch>
            <a:fillRect/>
          </a:stretch>
        </p:blipFill>
        <p:spPr>
          <a:xfrm>
            <a:off x="2285608" y="2377215"/>
            <a:ext cx="7620784" cy="4311452"/>
          </a:xfrm>
          <a:prstGeom prst="rect">
            <a:avLst/>
          </a:prstGeom>
        </p:spPr>
      </p:pic>
    </p:spTree>
    <p:extLst>
      <p:ext uri="{BB962C8B-B14F-4D97-AF65-F5344CB8AC3E}">
        <p14:creationId xmlns:p14="http://schemas.microsoft.com/office/powerpoint/2010/main" val="24353063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72092-884B-42A4-92F8-7BE1C6412831}"/>
              </a:ext>
            </a:extLst>
          </p:cNvPr>
          <p:cNvSpPr>
            <a:spLocks noGrp="1"/>
          </p:cNvSpPr>
          <p:nvPr>
            <p:ph type="title"/>
          </p:nvPr>
        </p:nvSpPr>
        <p:spPr>
          <a:xfrm>
            <a:off x="673100" y="365125"/>
            <a:ext cx="7721600" cy="1876647"/>
          </a:xfrm>
        </p:spPr>
        <p:txBody>
          <a:bodyPr>
            <a:normAutofit fontScale="90000"/>
          </a:bodyPr>
          <a:lstStyle/>
          <a:p>
            <a:r>
              <a:rPr lang="en-US" dirty="0"/>
              <a:t>Extensive testing has been conducted to determine the sensory contributions to human balance</a:t>
            </a:r>
          </a:p>
        </p:txBody>
      </p:sp>
      <p:sp>
        <p:nvSpPr>
          <p:cNvPr id="4" name="Content Placeholder 3">
            <a:extLst>
              <a:ext uri="{FF2B5EF4-FFF2-40B4-BE49-F238E27FC236}">
                <a16:creationId xmlns:a16="http://schemas.microsoft.com/office/drawing/2014/main" id="{799313F8-BA35-4AB2-81FE-3ACC1EA18551}"/>
              </a:ext>
            </a:extLst>
          </p:cNvPr>
          <p:cNvSpPr>
            <a:spLocks noGrp="1"/>
          </p:cNvSpPr>
          <p:nvPr>
            <p:ph sz="half" idx="2"/>
          </p:nvPr>
        </p:nvSpPr>
        <p:spPr>
          <a:xfrm>
            <a:off x="839789" y="2679700"/>
            <a:ext cx="7326312" cy="3509963"/>
          </a:xfrm>
        </p:spPr>
        <p:txBody>
          <a:bodyPr>
            <a:normAutofit/>
          </a:bodyPr>
          <a:lstStyle/>
          <a:p>
            <a:r>
              <a:rPr lang="en-US" dirty="0"/>
              <a:t>Sensory deprivation via</a:t>
            </a:r>
          </a:p>
          <a:p>
            <a:pPr lvl="1"/>
            <a:r>
              <a:rPr lang="en-US" dirty="0"/>
              <a:t>Blindfolds</a:t>
            </a:r>
          </a:p>
          <a:p>
            <a:pPr lvl="1"/>
            <a:r>
              <a:rPr lang="en-US" dirty="0"/>
              <a:t>Vestibular loss due to illness or injury</a:t>
            </a:r>
          </a:p>
          <a:p>
            <a:r>
              <a:rPr lang="en-US" dirty="0"/>
              <a:t>Balance perturbations via</a:t>
            </a:r>
          </a:p>
          <a:p>
            <a:pPr lvl="1"/>
            <a:r>
              <a:rPr lang="en-US" dirty="0"/>
              <a:t>Moving surface</a:t>
            </a:r>
          </a:p>
          <a:p>
            <a:pPr lvl="1"/>
            <a:r>
              <a:rPr lang="en-US" dirty="0"/>
              <a:t>Moving visual surround</a:t>
            </a:r>
          </a:p>
          <a:p>
            <a:r>
              <a:rPr lang="en-US" dirty="0"/>
              <a:t>Analysis conducted using classical control theory</a:t>
            </a:r>
          </a:p>
        </p:txBody>
      </p:sp>
      <p:pic>
        <p:nvPicPr>
          <p:cNvPr id="7" name="Content Placeholder 6">
            <a:extLst>
              <a:ext uri="{FF2B5EF4-FFF2-40B4-BE49-F238E27FC236}">
                <a16:creationId xmlns:a16="http://schemas.microsoft.com/office/drawing/2014/main" id="{52DEFB0F-437A-4E28-B2C2-7B41455FFF45}"/>
              </a:ext>
            </a:extLst>
          </p:cNvPr>
          <p:cNvPicPr>
            <a:picLocks noGrp="1" noChangeAspect="1"/>
          </p:cNvPicPr>
          <p:nvPr>
            <p:ph sz="quarter" idx="4"/>
          </p:nvPr>
        </p:nvPicPr>
        <p:blipFill>
          <a:blip r:embed="rId2"/>
          <a:stretch>
            <a:fillRect/>
          </a:stretch>
        </p:blipFill>
        <p:spPr>
          <a:xfrm>
            <a:off x="8561389" y="1611312"/>
            <a:ext cx="3210959" cy="5011581"/>
          </a:xfrm>
          <a:prstGeom prst="rect">
            <a:avLst/>
          </a:prstGeom>
        </p:spPr>
      </p:pic>
      <p:pic>
        <p:nvPicPr>
          <p:cNvPr id="8" name="Picture 7">
            <a:extLst>
              <a:ext uri="{FF2B5EF4-FFF2-40B4-BE49-F238E27FC236}">
                <a16:creationId xmlns:a16="http://schemas.microsoft.com/office/drawing/2014/main" id="{51807191-B782-4A13-AF1C-21883EA5B5DF}"/>
              </a:ext>
            </a:extLst>
          </p:cNvPr>
          <p:cNvPicPr>
            <a:picLocks noChangeAspect="1"/>
          </p:cNvPicPr>
          <p:nvPr/>
        </p:nvPicPr>
        <p:blipFill>
          <a:blip r:embed="rId3"/>
          <a:stretch>
            <a:fillRect/>
          </a:stretch>
        </p:blipFill>
        <p:spPr>
          <a:xfrm>
            <a:off x="10589604" y="37855"/>
            <a:ext cx="1525215" cy="1876647"/>
          </a:xfrm>
          <a:prstGeom prst="rect">
            <a:avLst/>
          </a:prstGeom>
        </p:spPr>
      </p:pic>
      <p:sp>
        <p:nvSpPr>
          <p:cNvPr id="9" name="TextBox 8">
            <a:extLst>
              <a:ext uri="{FF2B5EF4-FFF2-40B4-BE49-F238E27FC236}">
                <a16:creationId xmlns:a16="http://schemas.microsoft.com/office/drawing/2014/main" id="{CA653DAC-F676-44D9-91B6-380C699E9BAF}"/>
              </a:ext>
            </a:extLst>
          </p:cNvPr>
          <p:cNvSpPr txBox="1"/>
          <p:nvPr/>
        </p:nvSpPr>
        <p:spPr>
          <a:xfrm>
            <a:off x="8879068" y="108118"/>
            <a:ext cx="1738423" cy="923330"/>
          </a:xfrm>
          <a:prstGeom prst="rect">
            <a:avLst/>
          </a:prstGeom>
          <a:noFill/>
        </p:spPr>
        <p:txBody>
          <a:bodyPr wrap="square" rtlCol="0">
            <a:spAutoFit/>
          </a:bodyPr>
          <a:lstStyle/>
          <a:p>
            <a:r>
              <a:rPr lang="en-US" dirty="0"/>
              <a:t>Courtesy of Dr. Robert J. Peterka, OHSU</a:t>
            </a:r>
          </a:p>
        </p:txBody>
      </p:sp>
    </p:spTree>
    <p:extLst>
      <p:ext uri="{BB962C8B-B14F-4D97-AF65-F5344CB8AC3E}">
        <p14:creationId xmlns:p14="http://schemas.microsoft.com/office/powerpoint/2010/main" val="22953690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616597-A97F-418E-B984-D60AB8A05FC0}"/>
              </a:ext>
            </a:extLst>
          </p:cNvPr>
          <p:cNvSpPr>
            <a:spLocks noGrp="1"/>
          </p:cNvSpPr>
          <p:nvPr>
            <p:ph type="title"/>
          </p:nvPr>
        </p:nvSpPr>
        <p:spPr/>
        <p:txBody>
          <a:bodyPr/>
          <a:lstStyle/>
          <a:p>
            <a:r>
              <a:rPr lang="en-US" dirty="0"/>
              <a:t>The simplest model for human balance is the inverted pendulum</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16D6011F-E59B-4CF3-9057-7BC6688ECD61}"/>
                  </a:ext>
                </a:extLst>
              </p:cNvPr>
              <p:cNvSpPr>
                <a:spLocks noGrp="1"/>
              </p:cNvSpPr>
              <p:nvPr>
                <p:ph sz="half" idx="2"/>
              </p:nvPr>
            </p:nvSpPr>
            <p:spPr>
              <a:xfrm>
                <a:off x="1428983" y="1948504"/>
                <a:ext cx="5157787" cy="4348163"/>
              </a:xfrm>
            </p:spPr>
            <p:txBody>
              <a:bodyPr>
                <a:normAutofit fontScale="92500"/>
              </a:bodyPr>
              <a:lstStyle/>
              <a:p>
                <a:r>
                  <a:rPr lang="en-US" dirty="0"/>
                  <a:t>The governing differential equation for the inverted pendulum is</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𝐼</m:t>
                      </m:r>
                      <m:f>
                        <m:fPr>
                          <m:ctrlPr>
                            <a:rPr lang="en-US" i="1">
                              <a:latin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rPr>
                                <m:t>𝑑</m:t>
                              </m:r>
                            </m:e>
                            <m:sup>
                              <m:r>
                                <a:rPr lang="en-US" i="1">
                                  <a:latin typeface="Cambria Math" panose="02040503050406030204" pitchFamily="18" charset="0"/>
                                </a:rPr>
                                <m:t>2</m:t>
                              </m:r>
                            </m:sup>
                          </m:sSup>
                          <m:r>
                            <a:rPr lang="en-US" i="1">
                              <a:latin typeface="Cambria Math" panose="02040503050406030204" pitchFamily="18" charset="0"/>
                            </a:rPr>
                            <m:t>𝜃</m:t>
                          </m:r>
                        </m:num>
                        <m:den>
                          <m:sSup>
                            <m:sSupPr>
                              <m:ctrlPr>
                                <a:rPr lang="en-US" i="1">
                                  <a:latin typeface="Cambria Math" panose="02040503050406030204" pitchFamily="18" charset="0"/>
                                </a:rPr>
                              </m:ctrlPr>
                            </m:sSupPr>
                            <m:e>
                              <m:r>
                                <a:rPr lang="en-US" i="1">
                                  <a:latin typeface="Cambria Math" panose="02040503050406030204" pitchFamily="18" charset="0"/>
                                </a:rPr>
                                <m:t>𝑑𝑡</m:t>
                              </m:r>
                            </m:e>
                            <m:sup>
                              <m:r>
                                <a:rPr lang="en-US" i="1">
                                  <a:latin typeface="Cambria Math" panose="02040503050406030204" pitchFamily="18" charset="0"/>
                                </a:rPr>
                                <m:t>2</m:t>
                              </m:r>
                            </m:sup>
                          </m:sSup>
                        </m:den>
                      </m:f>
                      <m:r>
                        <a:rPr lang="en-US" b="0" i="1" smtClean="0">
                          <a:latin typeface="Cambria Math" panose="02040503050406030204" pitchFamily="18" charset="0"/>
                        </a:rPr>
                        <m:t>−</m:t>
                      </m:r>
                      <m:r>
                        <a:rPr lang="en-US" i="1">
                          <a:latin typeface="Cambria Math" panose="02040503050406030204" pitchFamily="18" charset="0"/>
                        </a:rPr>
                        <m:t>𝑚𝑔h</m:t>
                      </m:r>
                      <m:func>
                        <m:funcPr>
                          <m:ctrlPr>
                            <a:rPr lang="en-US" i="1">
                              <a:latin typeface="Cambria Math" panose="02040503050406030204" pitchFamily="18" charset="0"/>
                            </a:rPr>
                          </m:ctrlPr>
                        </m:funcPr>
                        <m:fName>
                          <m:r>
                            <m:rPr>
                              <m:sty m:val="p"/>
                            </m:rPr>
                            <a:rPr lang="en-US">
                              <a:latin typeface="Cambria Math" panose="02040503050406030204" pitchFamily="18" charset="0"/>
                            </a:rPr>
                            <m:t>sin</m:t>
                          </m:r>
                        </m:fName>
                        <m:e>
                          <m:r>
                            <a:rPr lang="en-US" i="1">
                              <a:latin typeface="Cambria Math" panose="02040503050406030204" pitchFamily="18" charset="0"/>
                            </a:rPr>
                            <m:t>𝜃</m:t>
                          </m:r>
                          <m:d>
                            <m:dPr>
                              <m:ctrlPr>
                                <a:rPr lang="en-US" i="1">
                                  <a:latin typeface="Cambria Math" panose="02040503050406030204" pitchFamily="18" charset="0"/>
                                </a:rPr>
                              </m:ctrlPr>
                            </m:dPr>
                            <m:e>
                              <m:r>
                                <a:rPr lang="en-US" i="1">
                                  <a:latin typeface="Cambria Math" panose="02040503050406030204" pitchFamily="18" charset="0"/>
                                </a:rPr>
                                <m:t>𝑡</m:t>
                              </m:r>
                            </m:e>
                          </m:d>
                        </m:e>
                      </m:func>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𝑐</m:t>
                          </m:r>
                        </m:sub>
                      </m:sSub>
                    </m:oMath>
                  </m:oMathPara>
                </a14:m>
                <a:endParaRPr lang="en-US" dirty="0"/>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𝐼</m:t>
                      </m:r>
                      <m:r>
                        <a:rPr lang="en-US" b="0" i="1" smtClean="0">
                          <a:latin typeface="Cambria Math" panose="02040503050406030204" pitchFamily="18" charset="0"/>
                        </a:rPr>
                        <m:t>=</m:t>
                      </m:r>
                      <m:r>
                        <a:rPr lang="en-US" b="0" i="1" smtClean="0">
                          <a:latin typeface="Cambria Math" panose="02040503050406030204" pitchFamily="18" charset="0"/>
                        </a:rPr>
                        <m:t>𝐼𝑛𝑒𝑟𝑡𝑖𝑎</m:t>
                      </m:r>
                    </m:oMath>
                  </m:oMathPara>
                </a14:m>
                <a:endParaRPr lang="en-US" b="0"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𝑚</m:t>
                      </m:r>
                      <m:r>
                        <a:rPr lang="en-US" b="0" i="1" smtClean="0">
                          <a:latin typeface="Cambria Math" panose="02040503050406030204" pitchFamily="18" charset="0"/>
                        </a:rPr>
                        <m:t>=</m:t>
                      </m:r>
                      <m:r>
                        <a:rPr lang="en-US" b="0" i="1" smtClean="0">
                          <a:latin typeface="Cambria Math" panose="02040503050406030204" pitchFamily="18" charset="0"/>
                        </a:rPr>
                        <m:t>𝑚𝑎𝑠𝑠</m:t>
                      </m:r>
                    </m:oMath>
                  </m:oMathPara>
                </a14:m>
                <a:endParaRPr lang="en-US"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h</m:t>
                      </m:r>
                      <m:r>
                        <a:rPr lang="en-US" i="1">
                          <a:latin typeface="Cambria Math" panose="02040503050406030204" pitchFamily="18" charset="0"/>
                        </a:rPr>
                        <m:t>=</m:t>
                      </m:r>
                      <m:r>
                        <a:rPr lang="en-US" b="0" i="1" smtClean="0">
                          <a:latin typeface="Cambria Math" panose="02040503050406030204" pitchFamily="18" charset="0"/>
                        </a:rPr>
                        <m:t>h𝑒𝑖𝑔h𝑡</m:t>
                      </m:r>
                    </m:oMath>
                  </m:oMathPara>
                </a14:m>
                <a:endParaRPr lang="en-US" dirty="0"/>
              </a:p>
              <a:p>
                <a:pPr marL="0" indent="0">
                  <a:buNone/>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𝜃</m:t>
                      </m:r>
                      <m:r>
                        <a:rPr lang="en-US" i="1">
                          <a:latin typeface="Cambria Math" panose="02040503050406030204" pitchFamily="18" charset="0"/>
                        </a:rPr>
                        <m:t>=</m:t>
                      </m:r>
                      <m:r>
                        <a:rPr lang="en-US" b="0" i="1" smtClean="0">
                          <a:latin typeface="Cambria Math" panose="02040503050406030204" pitchFamily="18" charset="0"/>
                        </a:rPr>
                        <m:t>𝑎𝑛𝑔𝑙𝑒</m:t>
                      </m:r>
                      <m:r>
                        <a:rPr lang="en-US" b="0" i="1" smtClean="0">
                          <a:latin typeface="Cambria Math" panose="02040503050406030204" pitchFamily="18" charset="0"/>
                        </a:rPr>
                        <m:t> </m:t>
                      </m:r>
                      <m:r>
                        <a:rPr lang="en-US" b="0" i="1" smtClean="0">
                          <a:latin typeface="Cambria Math" panose="02040503050406030204" pitchFamily="18" charset="0"/>
                        </a:rPr>
                        <m:t>𝑓𝑟𝑜𝑚</m:t>
                      </m:r>
                      <m:r>
                        <a:rPr lang="en-US" b="0" i="1" smtClean="0">
                          <a:latin typeface="Cambria Math" panose="02040503050406030204" pitchFamily="18" charset="0"/>
                        </a:rPr>
                        <m:t> </m:t>
                      </m:r>
                      <m:r>
                        <a:rPr lang="en-US" b="0" i="1" smtClean="0">
                          <a:latin typeface="Cambria Math" panose="02040503050406030204" pitchFamily="18" charset="0"/>
                        </a:rPr>
                        <m:t>𝑣𝑒𝑟𝑡𝑖𝑐𝑎𝑙</m:t>
                      </m:r>
                    </m:oMath>
                  </m:oMathPara>
                </a14:m>
                <a:endParaRPr lang="en-US" b="0" dirty="0"/>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𝑐</m:t>
                          </m:r>
                        </m:sub>
                      </m:sSub>
                      <m:r>
                        <a:rPr lang="en-US" i="1">
                          <a:latin typeface="Cambria Math" panose="02040503050406030204" pitchFamily="18" charset="0"/>
                        </a:rPr>
                        <m:t>=</m:t>
                      </m:r>
                      <m:r>
                        <a:rPr lang="en-US" b="0" i="1" smtClean="0">
                          <a:latin typeface="Cambria Math" panose="02040503050406030204" pitchFamily="18" charset="0"/>
                        </a:rPr>
                        <m:t>𝑐𝑜𝑟𝑟𝑒𝑐𝑡𝑖𝑣𝑒</m:t>
                      </m:r>
                      <m:r>
                        <a:rPr lang="en-US" b="0" i="1" smtClean="0">
                          <a:latin typeface="Cambria Math" panose="02040503050406030204" pitchFamily="18" charset="0"/>
                        </a:rPr>
                        <m:t> </m:t>
                      </m:r>
                      <m:r>
                        <a:rPr lang="en-US" b="0" i="1" smtClean="0">
                          <a:latin typeface="Cambria Math" panose="02040503050406030204" pitchFamily="18" charset="0"/>
                        </a:rPr>
                        <m:t>𝑇𝑜𝑟𝑞𝑢𝑒</m:t>
                      </m:r>
                    </m:oMath>
                  </m:oMathPara>
                </a14:m>
                <a:endParaRPr lang="en-US" dirty="0"/>
              </a:p>
              <a:p>
                <a:pPr marL="0" indent="0">
                  <a:buNone/>
                </a:pPr>
                <a:endParaRPr lang="en-US" dirty="0"/>
              </a:p>
              <a:p>
                <a:pPr marL="0" indent="0">
                  <a:buNone/>
                </a:pPr>
                <a:endParaRPr lang="en-US" dirty="0"/>
              </a:p>
            </p:txBody>
          </p:sp>
        </mc:Choice>
        <mc:Fallback xmlns="">
          <p:sp>
            <p:nvSpPr>
              <p:cNvPr id="4" name="Content Placeholder 3">
                <a:extLst>
                  <a:ext uri="{FF2B5EF4-FFF2-40B4-BE49-F238E27FC236}">
                    <a16:creationId xmlns:a16="http://schemas.microsoft.com/office/drawing/2014/main" id="{16D6011F-E59B-4CF3-9057-7BC6688ECD61}"/>
                  </a:ext>
                </a:extLst>
              </p:cNvPr>
              <p:cNvSpPr>
                <a:spLocks noGrp="1" noRot="1" noChangeAspect="1" noMove="1" noResize="1" noEditPoints="1" noAdjustHandles="1" noChangeArrowheads="1" noChangeShapeType="1" noTextEdit="1"/>
              </p:cNvSpPr>
              <p:nvPr>
                <p:ph sz="half" idx="2"/>
              </p:nvPr>
            </p:nvSpPr>
            <p:spPr>
              <a:xfrm>
                <a:off x="1428983" y="1948504"/>
                <a:ext cx="5157787" cy="4348163"/>
              </a:xfrm>
              <a:blipFill>
                <a:blip r:embed="rId2"/>
                <a:stretch>
                  <a:fillRect l="-1771" t="-2244" r="-2952"/>
                </a:stretch>
              </a:blipFill>
            </p:spPr>
            <p:txBody>
              <a:bodyPr/>
              <a:lstStyle/>
              <a:p>
                <a:r>
                  <a:rPr lang="en-US">
                    <a:noFill/>
                  </a:rPr>
                  <a:t> </a:t>
                </a:r>
              </a:p>
            </p:txBody>
          </p:sp>
        </mc:Fallback>
      </mc:AlternateContent>
      <p:pic>
        <p:nvPicPr>
          <p:cNvPr id="10" name="Picture 9">
            <a:extLst>
              <a:ext uri="{FF2B5EF4-FFF2-40B4-BE49-F238E27FC236}">
                <a16:creationId xmlns:a16="http://schemas.microsoft.com/office/drawing/2014/main" id="{D9214289-BBBD-4B80-A05A-36EAA688B670}"/>
              </a:ext>
            </a:extLst>
          </p:cNvPr>
          <p:cNvPicPr>
            <a:picLocks noChangeAspect="1"/>
          </p:cNvPicPr>
          <p:nvPr/>
        </p:nvPicPr>
        <p:blipFill>
          <a:blip r:embed="rId3"/>
          <a:stretch>
            <a:fillRect/>
          </a:stretch>
        </p:blipFill>
        <p:spPr>
          <a:xfrm>
            <a:off x="7490298" y="1340958"/>
            <a:ext cx="3168089" cy="5151917"/>
          </a:xfrm>
          <a:prstGeom prst="rect">
            <a:avLst/>
          </a:prstGeom>
        </p:spPr>
      </p:pic>
    </p:spTree>
    <p:extLst>
      <p:ext uri="{BB962C8B-B14F-4D97-AF65-F5344CB8AC3E}">
        <p14:creationId xmlns:p14="http://schemas.microsoft.com/office/powerpoint/2010/main" val="23776228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D34E7-5F1E-46F4-99DC-52617C89A88C}"/>
              </a:ext>
            </a:extLst>
          </p:cNvPr>
          <p:cNvSpPr>
            <a:spLocks noGrp="1"/>
          </p:cNvSpPr>
          <p:nvPr>
            <p:ph type="title"/>
          </p:nvPr>
        </p:nvSpPr>
        <p:spPr>
          <a:xfrm>
            <a:off x="838200" y="365125"/>
            <a:ext cx="7785100" cy="1325563"/>
          </a:xfrm>
        </p:spPr>
        <p:txBody>
          <a:bodyPr>
            <a:normAutofit fontScale="90000"/>
          </a:bodyPr>
          <a:lstStyle/>
          <a:p>
            <a:r>
              <a:rPr lang="en-US" dirty="0"/>
              <a:t>The simplest classical controller that fits human balance data is a PD controller </a:t>
            </a:r>
          </a:p>
        </p:txBody>
      </p:sp>
      <p:pic>
        <p:nvPicPr>
          <p:cNvPr id="4" name="Content Placeholder 3">
            <a:extLst>
              <a:ext uri="{FF2B5EF4-FFF2-40B4-BE49-F238E27FC236}">
                <a16:creationId xmlns:a16="http://schemas.microsoft.com/office/drawing/2014/main" id="{F67D6B2F-7BB2-433C-9F49-07510837D56C}"/>
              </a:ext>
            </a:extLst>
          </p:cNvPr>
          <p:cNvPicPr>
            <a:picLocks noGrp="1" noChangeAspect="1"/>
          </p:cNvPicPr>
          <p:nvPr>
            <p:ph idx="1"/>
          </p:nvPr>
        </p:nvPicPr>
        <p:blipFill>
          <a:blip r:embed="rId2"/>
          <a:stretch>
            <a:fillRect/>
          </a:stretch>
        </p:blipFill>
        <p:spPr>
          <a:xfrm>
            <a:off x="1057313" y="1991699"/>
            <a:ext cx="10077374" cy="4758183"/>
          </a:xfrm>
          <a:prstGeom prst="rect">
            <a:avLst/>
          </a:prstGeom>
        </p:spPr>
      </p:pic>
      <p:pic>
        <p:nvPicPr>
          <p:cNvPr id="5" name="Picture 4">
            <a:extLst>
              <a:ext uri="{FF2B5EF4-FFF2-40B4-BE49-F238E27FC236}">
                <a16:creationId xmlns:a16="http://schemas.microsoft.com/office/drawing/2014/main" id="{6AF606A4-B7D9-48FE-B246-D18C49ADDA0A}"/>
              </a:ext>
            </a:extLst>
          </p:cNvPr>
          <p:cNvPicPr>
            <a:picLocks noChangeAspect="1"/>
          </p:cNvPicPr>
          <p:nvPr/>
        </p:nvPicPr>
        <p:blipFill>
          <a:blip r:embed="rId3"/>
          <a:stretch>
            <a:fillRect/>
          </a:stretch>
        </p:blipFill>
        <p:spPr>
          <a:xfrm>
            <a:off x="10666785" y="0"/>
            <a:ext cx="1525215" cy="1876647"/>
          </a:xfrm>
          <a:prstGeom prst="rect">
            <a:avLst/>
          </a:prstGeom>
        </p:spPr>
      </p:pic>
      <p:sp>
        <p:nvSpPr>
          <p:cNvPr id="6" name="TextBox 5">
            <a:extLst>
              <a:ext uri="{FF2B5EF4-FFF2-40B4-BE49-F238E27FC236}">
                <a16:creationId xmlns:a16="http://schemas.microsoft.com/office/drawing/2014/main" id="{B1022EE5-C8E7-4701-8FC4-DADF36FA5327}"/>
              </a:ext>
            </a:extLst>
          </p:cNvPr>
          <p:cNvSpPr txBox="1"/>
          <p:nvPr/>
        </p:nvSpPr>
        <p:spPr>
          <a:xfrm>
            <a:off x="8879068" y="108118"/>
            <a:ext cx="1738423" cy="923330"/>
          </a:xfrm>
          <a:prstGeom prst="rect">
            <a:avLst/>
          </a:prstGeom>
          <a:noFill/>
        </p:spPr>
        <p:txBody>
          <a:bodyPr wrap="square" rtlCol="0">
            <a:spAutoFit/>
          </a:bodyPr>
          <a:lstStyle/>
          <a:p>
            <a:r>
              <a:rPr lang="en-US" dirty="0"/>
              <a:t>Courtesy of Dr. Robert J. Peterka, OHSU</a:t>
            </a:r>
          </a:p>
        </p:txBody>
      </p:sp>
    </p:spTree>
    <p:extLst>
      <p:ext uri="{BB962C8B-B14F-4D97-AF65-F5344CB8AC3E}">
        <p14:creationId xmlns:p14="http://schemas.microsoft.com/office/powerpoint/2010/main" val="16975276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616597-A97F-418E-B984-D60AB8A05FC0}"/>
              </a:ext>
            </a:extLst>
          </p:cNvPr>
          <p:cNvSpPr>
            <a:spLocks noGrp="1"/>
          </p:cNvSpPr>
          <p:nvPr>
            <p:ph type="title"/>
          </p:nvPr>
        </p:nvSpPr>
        <p:spPr/>
        <p:txBody>
          <a:bodyPr>
            <a:normAutofit/>
          </a:bodyPr>
          <a:lstStyle/>
          <a:p>
            <a:r>
              <a:rPr lang="en-US" dirty="0"/>
              <a:t>Non-spiking neural population theory is a simplification of real neuron behavior</a:t>
            </a:r>
          </a:p>
        </p:txBody>
      </p:sp>
      <p:pic>
        <p:nvPicPr>
          <p:cNvPr id="7" name="Picture 6">
            <a:extLst>
              <a:ext uri="{FF2B5EF4-FFF2-40B4-BE49-F238E27FC236}">
                <a16:creationId xmlns:a16="http://schemas.microsoft.com/office/drawing/2014/main" id="{B0BEA1B1-99F2-498E-ACCF-7C24D27B89ED}"/>
              </a:ext>
            </a:extLst>
          </p:cNvPr>
          <p:cNvPicPr>
            <a:picLocks noChangeAspect="1"/>
          </p:cNvPicPr>
          <p:nvPr/>
        </p:nvPicPr>
        <p:blipFill>
          <a:blip r:embed="rId2"/>
          <a:stretch>
            <a:fillRect/>
          </a:stretch>
        </p:blipFill>
        <p:spPr>
          <a:xfrm>
            <a:off x="9089814" y="3962400"/>
            <a:ext cx="2670386" cy="2895600"/>
          </a:xfrm>
          <a:prstGeom prst="rect">
            <a:avLst/>
          </a:prstGeom>
        </p:spPr>
      </p:pic>
      <p:pic>
        <p:nvPicPr>
          <p:cNvPr id="15" name="Content Placeholder 2">
            <a:extLst>
              <a:ext uri="{FF2B5EF4-FFF2-40B4-BE49-F238E27FC236}">
                <a16:creationId xmlns:a16="http://schemas.microsoft.com/office/drawing/2014/main" id="{36AF38CB-D9C5-4140-9954-E2F8E7B8C7F8}"/>
              </a:ext>
            </a:extLst>
          </p:cNvPr>
          <p:cNvPicPr>
            <a:picLocks noGrp="1" noChangeAspect="1"/>
          </p:cNvPicPr>
          <p:nvPr>
            <p:ph sz="quarter" idx="4"/>
          </p:nvPr>
        </p:nvPicPr>
        <p:blipFill>
          <a:blip r:embed="rId3"/>
          <a:stretch>
            <a:fillRect/>
          </a:stretch>
        </p:blipFill>
        <p:spPr>
          <a:xfrm>
            <a:off x="9354054" y="1669918"/>
            <a:ext cx="2141905" cy="2292482"/>
          </a:xfrm>
          <a:prstGeom prst="rect">
            <a:avLst/>
          </a:prstGeom>
        </p:spPr>
      </p:pic>
      <p:pic>
        <p:nvPicPr>
          <p:cNvPr id="21" name="Content Placeholder 20">
            <a:extLst>
              <a:ext uri="{FF2B5EF4-FFF2-40B4-BE49-F238E27FC236}">
                <a16:creationId xmlns:a16="http://schemas.microsoft.com/office/drawing/2014/main" id="{6A7D5106-4010-4A02-BB0F-C1062B5D45D0}"/>
              </a:ext>
            </a:extLst>
          </p:cNvPr>
          <p:cNvPicPr>
            <a:picLocks noGrp="1" noChangeAspect="1"/>
          </p:cNvPicPr>
          <p:nvPr>
            <p:ph sz="half" idx="2"/>
          </p:nvPr>
        </p:nvPicPr>
        <p:blipFill>
          <a:blip r:embed="rId4"/>
          <a:stretch>
            <a:fillRect/>
          </a:stretch>
        </p:blipFill>
        <p:spPr>
          <a:xfrm>
            <a:off x="431800" y="2169268"/>
            <a:ext cx="8590412" cy="4085617"/>
          </a:xfrm>
          <a:prstGeom prst="rect">
            <a:avLst/>
          </a:prstGeom>
        </p:spPr>
      </p:pic>
    </p:spTree>
    <p:extLst>
      <p:ext uri="{BB962C8B-B14F-4D97-AF65-F5344CB8AC3E}">
        <p14:creationId xmlns:p14="http://schemas.microsoft.com/office/powerpoint/2010/main" val="1868373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616597-A97F-418E-B984-D60AB8A05FC0}"/>
              </a:ext>
            </a:extLst>
          </p:cNvPr>
          <p:cNvSpPr>
            <a:spLocks noGrp="1"/>
          </p:cNvSpPr>
          <p:nvPr>
            <p:ph type="title"/>
          </p:nvPr>
        </p:nvSpPr>
        <p:spPr>
          <a:xfrm>
            <a:off x="431800" y="365124"/>
            <a:ext cx="8447268" cy="1744865"/>
          </a:xfrm>
        </p:spPr>
        <p:txBody>
          <a:bodyPr>
            <a:normAutofit fontScale="90000"/>
          </a:bodyPr>
          <a:lstStyle/>
          <a:p>
            <a:r>
              <a:rPr lang="en-US" dirty="0"/>
              <a:t>Neural subnetworks have been created from theory to approximate basic mathematical operations</a:t>
            </a:r>
          </a:p>
        </p:txBody>
      </p:sp>
      <p:sp>
        <p:nvSpPr>
          <p:cNvPr id="4" name="Content Placeholder 3">
            <a:extLst>
              <a:ext uri="{FF2B5EF4-FFF2-40B4-BE49-F238E27FC236}">
                <a16:creationId xmlns:a16="http://schemas.microsoft.com/office/drawing/2014/main" id="{16D6011F-E59B-4CF3-9057-7BC6688ECD61}"/>
              </a:ext>
            </a:extLst>
          </p:cNvPr>
          <p:cNvSpPr>
            <a:spLocks noGrp="1"/>
          </p:cNvSpPr>
          <p:nvPr>
            <p:ph sz="half" idx="2"/>
          </p:nvPr>
        </p:nvSpPr>
        <p:spPr>
          <a:xfrm>
            <a:off x="431800" y="1841500"/>
            <a:ext cx="5565775" cy="4348163"/>
          </a:xfrm>
        </p:spPr>
        <p:txBody>
          <a:bodyPr>
            <a:normAutofit/>
          </a:bodyPr>
          <a:lstStyle/>
          <a:p>
            <a:pPr marL="0" indent="0">
              <a:buNone/>
            </a:pPr>
            <a:endParaRPr lang="en-US" dirty="0"/>
          </a:p>
          <a:p>
            <a:pPr marL="0" indent="0">
              <a:buNone/>
            </a:pPr>
            <a:endParaRPr lang="en-US" dirty="0"/>
          </a:p>
          <a:p>
            <a:pPr marL="0" indent="0">
              <a:buNone/>
            </a:pPr>
            <a:endParaRPr lang="en-US" dirty="0"/>
          </a:p>
        </p:txBody>
      </p:sp>
      <p:pic>
        <p:nvPicPr>
          <p:cNvPr id="9" name="Picture 8">
            <a:extLst>
              <a:ext uri="{FF2B5EF4-FFF2-40B4-BE49-F238E27FC236}">
                <a16:creationId xmlns:a16="http://schemas.microsoft.com/office/drawing/2014/main" id="{8E4C3361-4192-4935-9260-3E05549D8AB9}"/>
              </a:ext>
            </a:extLst>
          </p:cNvPr>
          <p:cNvPicPr>
            <a:picLocks noChangeAspect="1"/>
          </p:cNvPicPr>
          <p:nvPr/>
        </p:nvPicPr>
        <p:blipFill>
          <a:blip r:embed="rId2"/>
          <a:stretch>
            <a:fillRect/>
          </a:stretch>
        </p:blipFill>
        <p:spPr>
          <a:xfrm>
            <a:off x="3034365" y="3047054"/>
            <a:ext cx="6632549" cy="2794630"/>
          </a:xfrm>
          <a:prstGeom prst="rect">
            <a:avLst/>
          </a:prstGeom>
        </p:spPr>
      </p:pic>
      <p:sp>
        <p:nvSpPr>
          <p:cNvPr id="7" name="Rectangle 6">
            <a:extLst>
              <a:ext uri="{FF2B5EF4-FFF2-40B4-BE49-F238E27FC236}">
                <a16:creationId xmlns:a16="http://schemas.microsoft.com/office/drawing/2014/main" id="{BFDDB010-F633-42BA-BA28-98D38A332289}"/>
              </a:ext>
            </a:extLst>
          </p:cNvPr>
          <p:cNvSpPr/>
          <p:nvPr/>
        </p:nvSpPr>
        <p:spPr>
          <a:xfrm>
            <a:off x="839788" y="5908194"/>
            <a:ext cx="10641012" cy="523220"/>
          </a:xfrm>
          <a:prstGeom prst="rect">
            <a:avLst/>
          </a:prstGeom>
        </p:spPr>
        <p:txBody>
          <a:bodyPr wrap="square">
            <a:spAutoFit/>
          </a:bodyPr>
          <a:lstStyle/>
          <a:p>
            <a:r>
              <a:rPr lang="en-US" sz="2800" dirty="0"/>
              <a:t>From left to right: Addition, Subtraction, Multiplication and Derivative</a:t>
            </a:r>
          </a:p>
        </p:txBody>
      </p:sp>
      <p:sp>
        <p:nvSpPr>
          <p:cNvPr id="11" name="TextBox 10">
            <a:extLst>
              <a:ext uri="{FF2B5EF4-FFF2-40B4-BE49-F238E27FC236}">
                <a16:creationId xmlns:a16="http://schemas.microsoft.com/office/drawing/2014/main" id="{9339BA0F-D5C7-4B77-9028-694C0957BC07}"/>
              </a:ext>
            </a:extLst>
          </p:cNvPr>
          <p:cNvSpPr txBox="1"/>
          <p:nvPr/>
        </p:nvSpPr>
        <p:spPr>
          <a:xfrm>
            <a:off x="8879068" y="108118"/>
            <a:ext cx="1738423" cy="923330"/>
          </a:xfrm>
          <a:prstGeom prst="rect">
            <a:avLst/>
          </a:prstGeom>
          <a:noFill/>
        </p:spPr>
        <p:txBody>
          <a:bodyPr wrap="square" rtlCol="0">
            <a:spAutoFit/>
          </a:bodyPr>
          <a:lstStyle/>
          <a:p>
            <a:r>
              <a:rPr lang="en-US" dirty="0"/>
              <a:t>Courtesy of Dr. Nick </a:t>
            </a:r>
            <a:r>
              <a:rPr lang="en-US" dirty="0" err="1"/>
              <a:t>Szczecinski</a:t>
            </a:r>
            <a:r>
              <a:rPr lang="en-US" dirty="0"/>
              <a:t>, Case Western</a:t>
            </a:r>
          </a:p>
        </p:txBody>
      </p:sp>
      <p:pic>
        <p:nvPicPr>
          <p:cNvPr id="12" name="Picture 11">
            <a:extLst>
              <a:ext uri="{FF2B5EF4-FFF2-40B4-BE49-F238E27FC236}">
                <a16:creationId xmlns:a16="http://schemas.microsoft.com/office/drawing/2014/main" id="{1812C7AB-EC23-41B9-B916-0A5D0593B27D}"/>
              </a:ext>
            </a:extLst>
          </p:cNvPr>
          <p:cNvPicPr>
            <a:picLocks noChangeAspect="1"/>
          </p:cNvPicPr>
          <p:nvPr/>
        </p:nvPicPr>
        <p:blipFill>
          <a:blip r:embed="rId3"/>
          <a:stretch>
            <a:fillRect/>
          </a:stretch>
        </p:blipFill>
        <p:spPr>
          <a:xfrm>
            <a:off x="4490705" y="2366995"/>
            <a:ext cx="3407443" cy="870554"/>
          </a:xfrm>
          <a:prstGeom prst="rect">
            <a:avLst/>
          </a:prstGeom>
        </p:spPr>
      </p:pic>
      <p:pic>
        <p:nvPicPr>
          <p:cNvPr id="13" name="Picture 12">
            <a:extLst>
              <a:ext uri="{FF2B5EF4-FFF2-40B4-BE49-F238E27FC236}">
                <a16:creationId xmlns:a16="http://schemas.microsoft.com/office/drawing/2014/main" id="{112E9737-DC14-4832-B8B5-DC2951D9037B}"/>
              </a:ext>
            </a:extLst>
          </p:cNvPr>
          <p:cNvPicPr>
            <a:picLocks noChangeAspect="1"/>
          </p:cNvPicPr>
          <p:nvPr/>
        </p:nvPicPr>
        <p:blipFill>
          <a:blip r:embed="rId4"/>
          <a:stretch>
            <a:fillRect/>
          </a:stretch>
        </p:blipFill>
        <p:spPr>
          <a:xfrm>
            <a:off x="10509330" y="108119"/>
            <a:ext cx="1535914" cy="1413531"/>
          </a:xfrm>
          <a:prstGeom prst="rect">
            <a:avLst/>
          </a:prstGeom>
        </p:spPr>
      </p:pic>
    </p:spTree>
    <p:extLst>
      <p:ext uri="{BB962C8B-B14F-4D97-AF65-F5344CB8AC3E}">
        <p14:creationId xmlns:p14="http://schemas.microsoft.com/office/powerpoint/2010/main" val="103031171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13051</TotalTime>
  <Words>1568</Words>
  <Application>Microsoft Office PowerPoint</Application>
  <PresentationFormat>Widescreen</PresentationFormat>
  <Paragraphs>225</Paragraphs>
  <Slides>43</Slides>
  <Notes>21</Notes>
  <HiddenSlides>4</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43</vt:i4>
      </vt:variant>
    </vt:vector>
  </HeadingPairs>
  <TitlesOfParts>
    <vt:vector size="48" baseType="lpstr">
      <vt:lpstr>Arial</vt:lpstr>
      <vt:lpstr>Calibri</vt:lpstr>
      <vt:lpstr>Calibri Light</vt:lpstr>
      <vt:lpstr>Cambria Math</vt:lpstr>
      <vt:lpstr>Office Theme</vt:lpstr>
      <vt:lpstr>An Engineering Approach to Bio-Constrained Neural Control with an Eye Toward Adaptability</vt:lpstr>
      <vt:lpstr>In the Agile and Adaptive Robotics Lab, we are interested in uncovering and leveraging biological mechanisms to perform adaptive control</vt:lpstr>
      <vt:lpstr>The human balance control system adapts continuously to growth, injury and environment</vt:lpstr>
      <vt:lpstr>Human balance incorporates sensory information from eyes, ears, and muscles</vt:lpstr>
      <vt:lpstr>Extensive testing has been conducted to determine the sensory contributions to human balance</vt:lpstr>
      <vt:lpstr>The simplest model for human balance is the inverted pendulum</vt:lpstr>
      <vt:lpstr>The simplest classical controller that fits human balance data is a PD controller </vt:lpstr>
      <vt:lpstr>Non-spiking neural population theory is a simplification of real neuron behavior</vt:lpstr>
      <vt:lpstr>Neural subnetworks have been created from theory to approximate basic mathematical operations</vt:lpstr>
      <vt:lpstr>Even the most basic synaptic transmission shows non-linear input dependence</vt:lpstr>
      <vt:lpstr>Each circuit and synapse contributes non-linear input dependence</vt:lpstr>
      <vt:lpstr>We want to systematically explore the effect of input dependence in the neural balance controller and integrate adaptive circuitry</vt:lpstr>
      <vt:lpstr>Matlab simulates the inverted pendulum and Animatlab simulates the neural control</vt:lpstr>
      <vt:lpstr>The frequency response provides output/input data over the frequency range of interest</vt:lpstr>
      <vt:lpstr>Auto Bode calculates output/input data one frequency at a time</vt:lpstr>
      <vt:lpstr>White noise input and Fourier transform calculates output/input data all at once</vt:lpstr>
      <vt:lpstr>We will design the controller open loop then implement it in the closed loop system</vt:lpstr>
      <vt:lpstr>The frequency response of the neural PD controller is different from the classical PD</vt:lpstr>
      <vt:lpstr>The neural open loop frequency response is influenced by low pass filters</vt:lpstr>
      <vt:lpstr>The closed loop frequency response occurs at such low frequencies that the neural PD can be modeled in the classical way</vt:lpstr>
      <vt:lpstr>The neural PD shows no input dependence at neutral settings and gives baseline for FFT noise</vt:lpstr>
      <vt:lpstr>Design gains are implemented in the neural circuit by adding a Kd synaptic gain</vt:lpstr>
      <vt:lpstr>New circuit with Kd synaptic gain shows signs of input dependence</vt:lpstr>
      <vt:lpstr>Input dependence is detected for controller with Kd synaptic gain</vt:lpstr>
      <vt:lpstr>Input dependence is isolated to the Kd synaptic gain</vt:lpstr>
      <vt:lpstr>Standard deviations varying </vt:lpstr>
      <vt:lpstr>When fitted gains and standard deviations vary significantly from baseline, this is a sign of input dependence</vt:lpstr>
      <vt:lpstr>Implement our neural PD in the closed loop inverted pendulum system</vt:lpstr>
      <vt:lpstr>The closed system shows input dependence and approaches our designed fit to human data</vt:lpstr>
      <vt:lpstr>To add adaptive circuitry, we must utilize the modulation circuit neurons</vt:lpstr>
      <vt:lpstr>The modulation circuit introduces significant input dependence and truncates low input data</vt:lpstr>
      <vt:lpstr>The modulation circuit applies the theoretical gain but inhibits the output neuron, pushing the data below the output threshold</vt:lpstr>
      <vt:lpstr>The pre-mod and post-mod circuit responses are comparable for a 0.6nA input</vt:lpstr>
      <vt:lpstr>The post-mod circuit shows very strange behavior at low inputs</vt:lpstr>
      <vt:lpstr>System behavior changes significantly when error amplitudes increase</vt:lpstr>
      <vt:lpstr>The Kd parameter changes when error increases, so the controller varies over a single frequency response due to input dependence</vt:lpstr>
      <vt:lpstr>We see input dependence in human experiments for eyes closed, non-VL subjects</vt:lpstr>
      <vt:lpstr>Our measured mean Kp gains are very consistent, and we detect differences in Kd gains</vt:lpstr>
      <vt:lpstr>Fitted Kp values are observed to increase in both the neural and human non-VL control systems</vt:lpstr>
      <vt:lpstr>The neural system shows input dependence and we see similar overall gain and fitted gain parameter trends in human data  Classical controls fits are useful in comparing to other research using classical methods  Classical controls fits do not find accurate gains when input dependence is present  Fits to human data might also find erroneous gains due to input dependence</vt:lpstr>
      <vt:lpstr>Changing pendulum properties changes fitted gains in the opposite direction to trends seen in human data</vt:lpstr>
      <vt:lpstr>The modulation circuit is the primary obstacle to incorporating adaptive feedback networks</vt:lpstr>
      <vt:lpstr>Thanks for listening!!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Tiffany Stager</dc:creator>
  <cp:lastModifiedBy>Tiffany Stager</cp:lastModifiedBy>
  <cp:revision>341</cp:revision>
  <dcterms:created xsi:type="dcterms:W3CDTF">2018-07-06T17:18:04Z</dcterms:created>
  <dcterms:modified xsi:type="dcterms:W3CDTF">2018-07-19T00:31:58Z</dcterms:modified>
</cp:coreProperties>
</file>